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2"/>
  </p:notesMasterIdLst>
  <p:sldIdLst>
    <p:sldId id="265" r:id="rId2"/>
    <p:sldId id="266" r:id="rId3"/>
    <p:sldId id="281" r:id="rId4"/>
    <p:sldId id="314" r:id="rId5"/>
    <p:sldId id="296" r:id="rId6"/>
    <p:sldId id="297" r:id="rId7"/>
    <p:sldId id="298" r:id="rId8"/>
    <p:sldId id="299" r:id="rId9"/>
    <p:sldId id="300" r:id="rId10"/>
    <p:sldId id="323" r:id="rId11"/>
    <p:sldId id="302" r:id="rId12"/>
    <p:sldId id="303" r:id="rId13"/>
    <p:sldId id="304" r:id="rId14"/>
    <p:sldId id="306" r:id="rId15"/>
    <p:sldId id="307" r:id="rId16"/>
    <p:sldId id="309" r:id="rId17"/>
    <p:sldId id="310" r:id="rId18"/>
    <p:sldId id="311" r:id="rId19"/>
    <p:sldId id="312" r:id="rId20"/>
    <p:sldId id="313" r:id="rId21"/>
    <p:sldId id="308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27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B7C1"/>
    <a:srgbClr val="969FAC"/>
    <a:srgbClr val="607083"/>
    <a:srgbClr val="006666"/>
    <a:srgbClr val="43727A"/>
    <a:srgbClr val="084651"/>
    <a:srgbClr val="0947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46" autoAdjust="0"/>
    <p:restoredTop sz="75348" autoAdjust="0"/>
  </p:normalViewPr>
  <p:slideViewPr>
    <p:cSldViewPr snapToGrid="0" showGuides="1">
      <p:cViewPr varScale="1">
        <p:scale>
          <a:sx n="83" d="100"/>
          <a:sy n="83" d="100"/>
        </p:scale>
        <p:origin x="2010" y="84"/>
      </p:cViewPr>
      <p:guideLst>
        <p:guide orient="horz" pos="2183"/>
        <p:guide pos="381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2040"/>
    </p:cViewPr>
  </p:sorterViewPr>
  <p:notesViewPr>
    <p:cSldViewPr snapToGrid="0" showGuides="1">
      <p:cViewPr varScale="1">
        <p:scale>
          <a:sx n="121" d="100"/>
          <a:sy n="121" d="100"/>
        </p:scale>
        <p:origin x="7578" y="11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A9562C-79DD-4A8D-BE1D-6F8625BCFFE8}" type="datetimeFigureOut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E80A7-3456-4592-BADD-529B27BD8B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697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Training</a:t>
            </a:r>
            <a:r>
              <a:rPr lang="ko-KR" altLang="en-US" dirty="0" smtClean="0"/>
              <a:t>을 시작하자마자</a:t>
            </a:r>
            <a:r>
              <a:rPr lang="en-US" altLang="ko-KR" dirty="0" smtClean="0"/>
              <a:t>, top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인 </a:t>
            </a:r>
            <a:r>
              <a:rPr lang="en-US" altLang="ko-KR" baseline="0" dirty="0" smtClean="0"/>
              <a:t>layer 4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activation value </a:t>
            </a:r>
            <a:r>
              <a:rPr lang="ko-KR" altLang="en-US" baseline="0" dirty="0" smtClean="0"/>
              <a:t>값이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이 됨에 따라 </a:t>
            </a:r>
            <a:r>
              <a:rPr lang="en-US" altLang="ko-KR" baseline="0" dirty="0" smtClean="0"/>
              <a:t>saturate </a:t>
            </a:r>
            <a:r>
              <a:rPr lang="ko-KR" altLang="en-US" baseline="0" dirty="0" smtClean="0"/>
              <a:t>되고 있음</a:t>
            </a:r>
            <a:endParaRPr lang="en-US" altLang="ko-KR" baseline="0" dirty="0" smtClean="0"/>
          </a:p>
          <a:p>
            <a:r>
              <a:rPr lang="en-US" altLang="ko-KR" baseline="0" dirty="0" smtClean="0"/>
              <a:t>Epoch 100</a:t>
            </a:r>
            <a:r>
              <a:rPr lang="ko-KR" altLang="en-US" baseline="0" dirty="0" smtClean="0"/>
              <a:t>에 다다를 때</a:t>
            </a:r>
            <a:r>
              <a:rPr lang="en-US" altLang="ko-KR" baseline="0" dirty="0" smtClean="0"/>
              <a:t>, layer 4</a:t>
            </a:r>
            <a:r>
              <a:rPr lang="ko-KR" altLang="en-US" baseline="0" dirty="0" smtClean="0"/>
              <a:t>의 값이 </a:t>
            </a:r>
            <a:r>
              <a:rPr lang="en-US" altLang="ko-KR" baseline="0" dirty="0" smtClean="0"/>
              <a:t>saturation </a:t>
            </a:r>
            <a:r>
              <a:rPr lang="ko-KR" altLang="en-US" baseline="0" dirty="0" smtClean="0"/>
              <a:t>영역을 벗어나고 있고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동 시간에 </a:t>
            </a:r>
            <a:r>
              <a:rPr lang="en-US" altLang="ko-KR" baseline="0" dirty="0" smtClean="0"/>
              <a:t>layer 1,</a:t>
            </a:r>
            <a:r>
              <a:rPr lang="ko-KR" altLang="en-US" baseline="0" dirty="0" smtClean="0"/>
              <a:t>의 값이 </a:t>
            </a:r>
            <a:r>
              <a:rPr lang="en-US" altLang="ko-KR" baseline="0" dirty="0" smtClean="0"/>
              <a:t>saturation</a:t>
            </a:r>
            <a:r>
              <a:rPr lang="ko-KR" altLang="en-US" baseline="0" dirty="0" smtClean="0"/>
              <a:t>되기 시작함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논문에서는 모델의 이러한 행동은 랜덤 초기화의 조합에 의한 것이고</a:t>
            </a:r>
            <a:r>
              <a:rPr lang="en-US" altLang="ko-KR" baseline="0" dirty="0" smtClean="0"/>
              <a:t>, hidden unit</a:t>
            </a:r>
            <a:r>
              <a:rPr lang="ko-KR" altLang="en-US" baseline="0" dirty="0" smtClean="0"/>
              <a:t>의 출력 </a:t>
            </a:r>
            <a:r>
              <a:rPr lang="en-US" altLang="ko-KR" baseline="0" dirty="0" smtClean="0"/>
              <a:t>0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saturated </a:t>
            </a:r>
            <a:r>
              <a:rPr lang="ko-KR" altLang="en-US" baseline="0" dirty="0" smtClean="0"/>
              <a:t>된 </a:t>
            </a:r>
            <a:r>
              <a:rPr lang="en-US" altLang="ko-KR" baseline="0" dirty="0" smtClean="0"/>
              <a:t>sigmoid</a:t>
            </a:r>
            <a:r>
              <a:rPr lang="ko-KR" altLang="en-US" baseline="0" dirty="0" smtClean="0"/>
              <a:t>와 대응된다고 가설을 세우고 해결하고자 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Sigmoid</a:t>
            </a:r>
            <a:r>
              <a:rPr lang="ko-KR" altLang="en-US" baseline="0" dirty="0" smtClean="0"/>
              <a:t>를 사용한 </a:t>
            </a:r>
            <a:r>
              <a:rPr lang="en-US" altLang="ko-KR" baseline="0" dirty="0" smtClean="0"/>
              <a:t>deep network</a:t>
            </a:r>
            <a:r>
              <a:rPr lang="ko-KR" altLang="en-US" baseline="0" dirty="0" smtClean="0"/>
              <a:t>에서 이러한 종류의 </a:t>
            </a:r>
            <a:r>
              <a:rPr lang="en-US" altLang="ko-KR" baseline="0" dirty="0" smtClean="0"/>
              <a:t>saturation</a:t>
            </a:r>
            <a:r>
              <a:rPr lang="ko-KR" altLang="en-US" baseline="0" dirty="0" smtClean="0"/>
              <a:t>이 종종 발생함</a:t>
            </a:r>
            <a:endParaRPr lang="en-US" altLang="ko-KR" baseline="0" dirty="0" smtClean="0"/>
          </a:p>
          <a:p>
            <a:r>
              <a:rPr lang="ko-KR" altLang="en-US" baseline="0" dirty="0" smtClean="0"/>
              <a:t>이 실험의 경우</a:t>
            </a:r>
            <a:r>
              <a:rPr lang="en-US" altLang="ko-KR" baseline="0" dirty="0" smtClean="0"/>
              <a:t>, depth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5</a:t>
            </a:r>
            <a:r>
              <a:rPr lang="ko-KR" altLang="en-US" baseline="0" dirty="0" smtClean="0"/>
              <a:t>일 경우 </a:t>
            </a:r>
            <a:r>
              <a:rPr lang="en-US" altLang="ko-KR" baseline="0" dirty="0" smtClean="0"/>
              <a:t>training </a:t>
            </a:r>
            <a:r>
              <a:rPr lang="ko-KR" altLang="en-US" baseline="0" dirty="0" smtClean="0"/>
              <a:t>동안에 </a:t>
            </a:r>
            <a:r>
              <a:rPr lang="en-US" altLang="ko-KR" baseline="0" dirty="0" smtClean="0"/>
              <a:t>saturation </a:t>
            </a:r>
            <a:r>
              <a:rPr lang="ko-KR" altLang="en-US" baseline="0" dirty="0" smtClean="0"/>
              <a:t>영역을 벗어나지 못하는 것을 확인함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Hidden activation value</a:t>
            </a:r>
            <a:r>
              <a:rPr lang="ko-KR" altLang="en-US" sz="1200" dirty="0" smtClean="0"/>
              <a:t>인 </a:t>
            </a:r>
            <a:r>
              <a:rPr lang="en-US" altLang="ko-KR" sz="1200" dirty="0" smtClean="0"/>
              <a:t>h</a:t>
            </a:r>
            <a:r>
              <a:rPr lang="ko-KR" altLang="en-US" sz="1200" dirty="0" smtClean="0"/>
              <a:t>의 값이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에 가까워지기 때문에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error gradient</a:t>
            </a:r>
            <a:r>
              <a:rPr lang="ko-KR" altLang="en-US" sz="1200" dirty="0" smtClean="0"/>
              <a:t>는 </a:t>
            </a:r>
            <a:r>
              <a:rPr lang="en-US" altLang="ko-KR" sz="1200" dirty="0" err="1" smtClean="0"/>
              <a:t>wh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0</a:t>
            </a:r>
            <a:r>
              <a:rPr lang="ko-KR" altLang="en-US" sz="1200" dirty="0" smtClean="0"/>
              <a:t>으로 만드는 경향이 있음</a:t>
            </a:r>
            <a:endParaRPr lang="en-US" altLang="ko-KR" sz="1200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1277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 smtClean="0"/>
              <a:t>다음의 에러 </a:t>
            </a:r>
            <a:r>
              <a:rPr lang="ko-KR" altLang="en-US" sz="1200" dirty="0" err="1" smtClean="0"/>
              <a:t>커브로부터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3</a:t>
            </a:r>
            <a:r>
              <a:rPr lang="ko-KR" altLang="en-US" sz="1200" dirty="0" smtClean="0"/>
              <a:t>가지 결론을 도출할 수 있습니다</a:t>
            </a:r>
            <a:r>
              <a:rPr lang="en-US" altLang="ko-KR" sz="1200" smtClean="0"/>
              <a:t>.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Sigmoid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Hyperbolic tangent</a:t>
            </a:r>
            <a:r>
              <a:rPr lang="ko-KR" altLang="en-US" sz="1200" dirty="0" smtClean="0"/>
              <a:t> 표준 초기화 방법을 사용한 전통적인 인공 신경망은 수렴 속도가 느리고 </a:t>
            </a:r>
            <a:r>
              <a:rPr lang="en-US" altLang="ko-KR" sz="1200" dirty="0" smtClean="0"/>
              <a:t>local minima</a:t>
            </a:r>
            <a:r>
              <a:rPr lang="ko-KR" altLang="en-US" sz="1200" dirty="0" smtClean="0"/>
              <a:t>에 취약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/>
              <a:t>Softsign</a:t>
            </a:r>
            <a:r>
              <a:rPr lang="ko-KR" altLang="en-US" sz="1200" dirty="0" smtClean="0"/>
              <a:t>을 사용한 인공 신경망은 더 부드러운 비선형성으로 </a:t>
            </a:r>
            <a:r>
              <a:rPr lang="en-US" altLang="ko-KR" sz="1200" dirty="0" err="1" smtClean="0"/>
              <a:t>tanh</a:t>
            </a:r>
            <a:r>
              <a:rPr lang="ko-KR" altLang="en-US" sz="1200" dirty="0" smtClean="0"/>
              <a:t>을 사용한 네트워크보다 초기화에 더 강인함</a:t>
            </a:r>
            <a:endParaRPr lang="en-US" altLang="ko-KR" sz="1200" dirty="0" smtClean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err="1" smtClean="0"/>
              <a:t>Tanh</a:t>
            </a:r>
            <a:r>
              <a:rPr lang="ko-KR" altLang="en-US" sz="1200" dirty="0" smtClean="0"/>
              <a:t> 네트워크의 경우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레이어 간 변환이 </a:t>
            </a:r>
            <a:r>
              <a:rPr lang="en-US" altLang="ko-KR" sz="1200" dirty="0" smtClean="0"/>
              <a:t>activations </a:t>
            </a:r>
            <a:r>
              <a:rPr lang="ko-KR" altLang="en-US" sz="1200" dirty="0" smtClean="0"/>
              <a:t>및 </a:t>
            </a:r>
            <a:r>
              <a:rPr lang="en-US" altLang="ko-KR" sz="1200" dirty="0" smtClean="0"/>
              <a:t>gradients </a:t>
            </a:r>
            <a:r>
              <a:rPr lang="ko-KR" altLang="en-US" sz="1200" dirty="0" smtClean="0"/>
              <a:t>크기를 유지하기 때문에 제안된 </a:t>
            </a:r>
            <a:r>
              <a:rPr lang="en-US" altLang="ko-KR" sz="1200" dirty="0" smtClean="0"/>
              <a:t>normalized initialization</a:t>
            </a:r>
            <a:r>
              <a:rPr lang="ko-KR" altLang="en-US" sz="1200" dirty="0" smtClean="0"/>
              <a:t>이 상당한 도움이 됨</a:t>
            </a:r>
            <a:endParaRPr lang="en-US" altLang="ko-KR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37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Hyperbolic</a:t>
            </a:r>
            <a:r>
              <a:rPr lang="en-US" altLang="ko-KR" baseline="0" dirty="0" smtClean="0"/>
              <a:t> tangent</a:t>
            </a:r>
            <a:endParaRPr lang="en-US" altLang="ko-KR" dirty="0" smtClean="0"/>
          </a:p>
          <a:p>
            <a:r>
              <a:rPr lang="en-US" altLang="ko-KR" dirty="0" smtClean="0"/>
              <a:t>Sigmoid</a:t>
            </a:r>
            <a:r>
              <a:rPr lang="ko-KR" altLang="en-US" dirty="0" smtClean="0"/>
              <a:t>와는 다르게</a:t>
            </a:r>
            <a:r>
              <a:rPr lang="en-US" altLang="ko-KR" dirty="0" smtClean="0"/>
              <a:t>, top layer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0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saturate </a:t>
            </a:r>
            <a:r>
              <a:rPr lang="ko-KR" altLang="en-US" dirty="0" smtClean="0"/>
              <a:t>되지 않음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-&gt; 0</a:t>
            </a:r>
            <a:r>
              <a:rPr lang="ko-KR" altLang="en-US" baseline="0" dirty="0" smtClean="0"/>
              <a:t>을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기준으로 대칭 함수이기 때문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그러나 </a:t>
            </a:r>
            <a:r>
              <a:rPr lang="en-US" altLang="ko-KR" baseline="0" dirty="0" smtClean="0"/>
              <a:t>layer</a:t>
            </a:r>
            <a:r>
              <a:rPr lang="ko-KR" altLang="en-US" baseline="0" dirty="0" smtClean="0"/>
              <a:t>가 </a:t>
            </a:r>
            <a:r>
              <a:rPr lang="en-US" altLang="ko-KR" baseline="0" dirty="0" smtClean="0"/>
              <a:t>input</a:t>
            </a:r>
            <a:r>
              <a:rPr lang="ko-KR" altLang="en-US" baseline="0" dirty="0" smtClean="0"/>
              <a:t>에서 멀어질 수록 </a:t>
            </a:r>
            <a:r>
              <a:rPr lang="en-US" altLang="ko-KR" baseline="0" dirty="0" smtClean="0"/>
              <a:t>saturate</a:t>
            </a:r>
            <a:r>
              <a:rPr lang="ko-KR" altLang="en-US" baseline="0" dirty="0" smtClean="0"/>
              <a:t>됨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err="1" smtClean="0"/>
              <a:t>SoftSign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Hyperbolic tangent</a:t>
            </a:r>
            <a:r>
              <a:rPr lang="ko-KR" altLang="en-US" dirty="0" smtClean="0"/>
              <a:t>과 유사하지만 </a:t>
            </a:r>
            <a:r>
              <a:rPr lang="en-US" altLang="ko-KR" dirty="0" smtClean="0"/>
              <a:t>activation value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layer by layer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saturation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영역으로 줄어들고 있지 않음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Activation function</a:t>
            </a:r>
            <a:r>
              <a:rPr lang="ko-KR" altLang="en-US" baseline="0" dirty="0" smtClean="0"/>
              <a:t>의 미분 값이 </a:t>
            </a:r>
            <a:r>
              <a:rPr lang="en-US" altLang="ko-KR" baseline="0" dirty="0" smtClean="0"/>
              <a:t>0 </a:t>
            </a:r>
            <a:r>
              <a:rPr lang="ko-KR" altLang="en-US" baseline="0" dirty="0" smtClean="0"/>
              <a:t>주변에서 </a:t>
            </a:r>
            <a:r>
              <a:rPr lang="en-US" altLang="ko-KR" baseline="0" dirty="0" err="1" smtClean="0"/>
              <a:t>tanh</a:t>
            </a:r>
            <a:r>
              <a:rPr lang="ko-KR" altLang="en-US" baseline="0" dirty="0" smtClean="0"/>
              <a:t>보다 좁음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9869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22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Hyperbolic tangent activation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activation 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한 히스토그램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표준 초기화 방법과 </a:t>
            </a:r>
            <a:r>
              <a:rPr lang="en-US" altLang="ko-KR" baseline="0" dirty="0" smtClean="0"/>
              <a:t>normalize</a:t>
            </a:r>
            <a:r>
              <a:rPr lang="ko-KR" altLang="en-US" baseline="0" dirty="0" smtClean="0"/>
              <a:t>된 초기화 방법</a:t>
            </a:r>
            <a:r>
              <a:rPr lang="en-US" altLang="ko-KR" baseline="0" dirty="0" smtClean="0"/>
              <a:t>.</a:t>
            </a:r>
          </a:p>
          <a:p>
            <a:r>
              <a:rPr lang="ko-KR" altLang="en-US" dirty="0" smtClean="0"/>
              <a:t>표준 초기화 방법을 사용한 이미지를 보면 </a:t>
            </a:r>
            <a:r>
              <a:rPr lang="en-US" altLang="ko-KR" dirty="0" smtClean="0"/>
              <a:t>0-peak</a:t>
            </a:r>
            <a:r>
              <a:rPr lang="ko-KR" altLang="en-US" dirty="0" smtClean="0"/>
              <a:t>는 상위 레이어</a:t>
            </a:r>
            <a:r>
              <a:rPr lang="en-US" altLang="ko-KR" dirty="0" smtClean="0"/>
              <a:t>(layer5)</a:t>
            </a:r>
            <a:r>
              <a:rPr lang="ko-KR" altLang="en-US" dirty="0" smtClean="0"/>
              <a:t>에서 증가하는 것을 볼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148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위의 그림에서 확인할 수 있듯이 표준 초기화 이후에 진행되는 학습 초기에 </a:t>
            </a:r>
            <a:r>
              <a:rPr lang="en-US" altLang="ko-KR" dirty="0" smtClean="0"/>
              <a:t>back-propagated gradient</a:t>
            </a:r>
            <a:r>
              <a:rPr lang="ko-KR" altLang="en-US" dirty="0" smtClean="0"/>
              <a:t>의 분산이 아래로 전파됨에 따라 더 작아지는 것을 확인할 수 있습니다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그러나 논문에서 제시하는 </a:t>
            </a:r>
            <a:r>
              <a:rPr lang="en-US" altLang="ko-KR" dirty="0" smtClean="0"/>
              <a:t>normalize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초기화 방법을 사용한다면 </a:t>
            </a:r>
            <a:r>
              <a:rPr lang="en-US" altLang="ko-KR" baseline="0" dirty="0" smtClean="0"/>
              <a:t>back-propagated gradients</a:t>
            </a:r>
            <a:r>
              <a:rPr lang="ko-KR" altLang="en-US" baseline="0" dirty="0" smtClean="0"/>
              <a:t>가 감소하지 않는 것을 볼 수 있습니다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2234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Hyperbolic tangent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으로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표준 초기화 기법을 사용하여 초기화한 후에 </a:t>
            </a:r>
            <a:r>
              <a:rPr lang="en-US" altLang="ko-KR" dirty="0" smtClean="0"/>
              <a:t>Weight</a:t>
            </a:r>
            <a:r>
              <a:rPr lang="en-US" altLang="ko-KR" baseline="0" dirty="0" smtClean="0"/>
              <a:t> gradient</a:t>
            </a:r>
            <a:r>
              <a:rPr lang="ko-KR" altLang="en-US" baseline="0" dirty="0" smtClean="0"/>
              <a:t>를 정규화 한 히스토그램입니다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하단 이미지는 정규화된 초기화 기법을 각각 다른 레이어에서 사용한 것입니다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표준 초기화 방법을 사용했을 때</a:t>
            </a:r>
            <a:r>
              <a:rPr lang="en-US" altLang="ko-KR" baseline="0" dirty="0" smtClean="0"/>
              <a:t>, Back-propagated gradient</a:t>
            </a:r>
            <a:r>
              <a:rPr lang="ko-KR" altLang="en-US" baseline="0" dirty="0" smtClean="0"/>
              <a:t>는 작아졌지만</a:t>
            </a:r>
            <a:r>
              <a:rPr lang="en-US" altLang="ko-KR" baseline="0" dirty="0" smtClean="0"/>
              <a:t>, weight gradients</a:t>
            </a:r>
            <a:r>
              <a:rPr lang="ko-KR" altLang="en-US" baseline="0" dirty="0" smtClean="0"/>
              <a:t>는 그러지 않았습니다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19p</a:t>
            </a:r>
            <a:r>
              <a:rPr lang="ko-KR" altLang="en-US" baseline="0" dirty="0" smtClean="0"/>
              <a:t>의 수식을 보면 </a:t>
            </a:r>
            <a:r>
              <a:rPr lang="en-US" altLang="ko-KR" baseline="0" dirty="0" smtClean="0"/>
              <a:t>hidden layer </a:t>
            </a:r>
            <a:r>
              <a:rPr lang="ko-KR" altLang="en-US" baseline="0" dirty="0" smtClean="0"/>
              <a:t>크기가 같고 같은 초기화 방식을 </a:t>
            </a:r>
            <a:r>
              <a:rPr lang="ko-KR" altLang="en-US" baseline="0" dirty="0" err="1" smtClean="0"/>
              <a:t>썻을</a:t>
            </a:r>
            <a:r>
              <a:rPr lang="ko-KR" altLang="en-US" baseline="0" dirty="0" smtClean="0"/>
              <a:t> 때 </a:t>
            </a:r>
            <a:r>
              <a:rPr lang="en-US" altLang="ko-KR" baseline="0" dirty="0" smtClean="0"/>
              <a:t>w</a:t>
            </a:r>
            <a:r>
              <a:rPr lang="ko-KR" altLang="en-US" baseline="0" dirty="0" smtClean="0"/>
              <a:t>의 기울기 값의 분산을 구한 것인데</a:t>
            </a:r>
            <a:endParaRPr lang="en-US" altLang="ko-KR" baseline="0" dirty="0" smtClean="0"/>
          </a:p>
          <a:p>
            <a:r>
              <a:rPr lang="ko-KR" altLang="en-US" baseline="0" dirty="0" smtClean="0"/>
              <a:t>수식에서 볼 수 있듯이 </a:t>
            </a:r>
            <a:r>
              <a:rPr lang="en-US" altLang="ko-KR" baseline="0" dirty="0" smtClean="0"/>
              <a:t>layer </a:t>
            </a:r>
            <a:r>
              <a:rPr lang="en-US" altLang="ko-KR" baseline="0" dirty="0" err="1" smtClean="0"/>
              <a:t>i</a:t>
            </a:r>
            <a:r>
              <a:rPr lang="ko-KR" altLang="en-US" baseline="0" dirty="0" smtClean="0"/>
              <a:t>값과 무관하게 분산이 계산되므로 </a:t>
            </a:r>
            <a:r>
              <a:rPr lang="en-US" altLang="ko-KR" baseline="0" dirty="0" smtClean="0"/>
              <a:t>weight gradients</a:t>
            </a:r>
            <a:r>
              <a:rPr lang="ko-KR" altLang="en-US" baseline="0" dirty="0" smtClean="0"/>
              <a:t>가 동일하게 나온다</a:t>
            </a:r>
            <a:r>
              <a:rPr lang="en-US" altLang="ko-KR" baseline="0" dirty="0" smtClean="0"/>
              <a:t>.</a:t>
            </a:r>
            <a:endParaRPr lang="ko-KR" altLang="en-US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76592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Table1</a:t>
            </a:r>
            <a:r>
              <a:rPr lang="ko-KR" altLang="en-US" dirty="0" smtClean="0"/>
              <a:t>은 연구된 모든 </a:t>
            </a:r>
            <a:r>
              <a:rPr lang="ko-KR" altLang="en-US" dirty="0" err="1" smtClean="0"/>
              <a:t>데이터셋</a:t>
            </a:r>
            <a:r>
              <a:rPr lang="en-US" altLang="ko-KR" dirty="0" smtClean="0"/>
              <a:t>(Shapeset-3*2,</a:t>
            </a:r>
            <a:r>
              <a:rPr lang="en-US" altLang="ko-KR" baseline="0" dirty="0" smtClean="0"/>
              <a:t> MNIST, CIFAR-10, </a:t>
            </a:r>
            <a:r>
              <a:rPr lang="en-US" altLang="ko-KR" baseline="0" dirty="0" err="1" smtClean="0"/>
              <a:t>SmallImageNet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에 대한 최종 </a:t>
            </a:r>
            <a:r>
              <a:rPr lang="en-US" altLang="ko-KR" baseline="0" dirty="0" smtClean="0"/>
              <a:t>test error</a:t>
            </a:r>
            <a:r>
              <a:rPr lang="ko-KR" altLang="en-US" baseline="0" dirty="0" smtClean="0"/>
              <a:t>를 보여줍니다</a:t>
            </a:r>
            <a:endParaRPr lang="en-US" altLang="ko-KR" baseline="0" dirty="0" smtClean="0"/>
          </a:p>
          <a:p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80397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</a:t>
            </a:r>
            <a:r>
              <a:rPr lang="en-US" altLang="ko-KR" dirty="0" smtClean="0"/>
              <a:t>Hyperbolic tangent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activation</a:t>
            </a:r>
            <a:r>
              <a:rPr lang="en-US" altLang="ko-KR" baseline="0" dirty="0" smtClean="0"/>
              <a:t> function</a:t>
            </a:r>
            <a:r>
              <a:rPr lang="ko-KR" altLang="en-US" baseline="0" dirty="0" smtClean="0"/>
              <a:t>으로 사용하는 신경망일 때의 </a:t>
            </a:r>
            <a:r>
              <a:rPr lang="en-US" altLang="ko-KR" dirty="0" smtClean="0"/>
              <a:t>gradient</a:t>
            </a:r>
            <a:r>
              <a:rPr lang="ko-KR" altLang="en-US" dirty="0" smtClean="0"/>
              <a:t>의 가중치에 대한 관찰로 </a:t>
            </a:r>
            <a:r>
              <a:rPr lang="ko-KR" altLang="en-US" dirty="0" smtClean="0"/>
              <a:t>표준 초기화와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된 표준화 모두 학습하는 동안 바뀝니다</a:t>
            </a:r>
            <a:r>
              <a:rPr lang="en-US" altLang="ko-KR" dirty="0" smtClean="0"/>
              <a:t>. Gradient</a:t>
            </a:r>
            <a:r>
              <a:rPr lang="ko-KR" altLang="en-US" dirty="0" smtClean="0"/>
              <a:t>는 처음에는 동일한 크기이지만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학습이 진행됨에 따라 </a:t>
            </a:r>
            <a:r>
              <a:rPr lang="en-US" altLang="ko-KR" dirty="0" smtClean="0"/>
              <a:t>gradient</a:t>
            </a:r>
            <a:r>
              <a:rPr lang="ko-KR" altLang="en-US" dirty="0" smtClean="0"/>
              <a:t>의 크기는 서로 달라지게 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다른 레이어에서 다른 크기의 </a:t>
            </a:r>
            <a:r>
              <a:rPr lang="en-US" altLang="ko-KR" dirty="0" smtClean="0"/>
              <a:t>gradients</a:t>
            </a:r>
            <a:r>
              <a:rPr lang="ko-KR" altLang="en-US" dirty="0" smtClean="0"/>
              <a:t>를 갖는 것은 학습을 느리게 하며 </a:t>
            </a:r>
            <a:r>
              <a:rPr lang="en-US" altLang="ko-KR" dirty="0" smtClean="0"/>
              <a:t>ill-conditioning</a:t>
            </a:r>
            <a:r>
              <a:rPr lang="ko-KR" altLang="en-US" dirty="0" smtClean="0"/>
              <a:t>을 초래할 수 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547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다음의 </a:t>
            </a:r>
            <a:r>
              <a:rPr lang="en-US" altLang="ko-KR" dirty="0" smtClean="0"/>
              <a:t>figure</a:t>
            </a:r>
            <a:r>
              <a:rPr lang="ko-KR" altLang="en-US" dirty="0" smtClean="0"/>
              <a:t>를 통해 </a:t>
            </a:r>
            <a:r>
              <a:rPr lang="en-US" altLang="ko-KR" dirty="0" err="1" smtClean="0"/>
              <a:t>softsign</a:t>
            </a:r>
            <a:r>
              <a:rPr lang="en-US" altLang="ko-KR" dirty="0" smtClean="0"/>
              <a:t> network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된 초기화 방법을 사용한 </a:t>
            </a:r>
            <a:r>
              <a:rPr lang="en-US" altLang="ko-KR" dirty="0" smtClean="0"/>
              <a:t>Hyperbolic</a:t>
            </a:r>
            <a:r>
              <a:rPr lang="en-US" altLang="ko-KR" baseline="0" dirty="0" smtClean="0"/>
              <a:t> tangent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network</a:t>
            </a:r>
            <a:r>
              <a:rPr lang="ko-KR" altLang="en-US" baseline="0" dirty="0" smtClean="0"/>
              <a:t>와 유사성을 공유한다는 것을 알 수 있습니다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4E80A7-3456-4592-BADD-529B27BD8B5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4111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174B9A-676B-4BC5-BA2A-71BF6482918C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2415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052F31-752D-42E2-8F10-8EC99F42D99B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8434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2AE76-A800-4BB7-8B2A-B1EBCBCFB69E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55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B3EA3-AED2-452A-9760-571590E57620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6392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E678F-5965-46ED-831C-347FA9DCDDC2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417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254E-F6DE-4E14-B8F5-8D280EB572ED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37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A2FA-51D4-454A-9C70-84E218625C1B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5550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0ED0-FCE1-45CD-A90B-3CEEB99E708F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41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984EB-0614-40C5-918E-9A0AC93CBB3B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4500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D8694-E181-4D23-8481-52511B2E3D24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7907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1B9AA-0263-4D24-8A15-0CB7A3DDBF98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1536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CF1412-5D60-4515-8A25-5E4193171E65}" type="datetime1">
              <a:rPr lang="ko-KR" altLang="en-US" smtClean="0"/>
              <a:t>2017-10-31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F25A1D-671B-41AC-9636-4A5C03A326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47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6400" y="1628775"/>
            <a:ext cx="9518650" cy="128183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ko-KR" sz="3200" b="1" dirty="0" smtClean="0"/>
              <a:t>Understanding the difficulty of training</a:t>
            </a:r>
            <a:br>
              <a:rPr lang="en-US" altLang="ko-KR" sz="3200" b="1" dirty="0" smtClean="0"/>
            </a:br>
            <a:r>
              <a:rPr lang="en-US" altLang="ko-KR" sz="3200" b="1" dirty="0" smtClean="0"/>
              <a:t>deep feed forward neural network</a:t>
            </a:r>
            <a:endParaRPr lang="ko-KR" altLang="en-US" sz="3200" b="1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" y="-190500"/>
            <a:ext cx="1714500" cy="1026960"/>
          </a:xfrm>
          <a:prstGeom prst="rect">
            <a:avLst/>
          </a:prstGeom>
        </p:spPr>
      </p:pic>
      <p:cxnSp>
        <p:nvCxnSpPr>
          <p:cNvPr id="11" name="직선 연결선 10"/>
          <p:cNvCxnSpPr/>
          <p:nvPr/>
        </p:nvCxnSpPr>
        <p:spPr>
          <a:xfrm>
            <a:off x="88900" y="6629400"/>
            <a:ext cx="120364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765300" y="322980"/>
            <a:ext cx="103600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228356" y="4584251"/>
            <a:ext cx="482375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발 표 자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김영진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김한진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err="1" smtClean="0">
                <a:latin typeface="+mn-ea"/>
              </a:rPr>
              <a:t>우용근</a:t>
            </a:r>
            <a:endParaRPr lang="en-US" altLang="ko-KR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발 표 일 </a:t>
            </a:r>
            <a:r>
              <a:rPr lang="en-US" altLang="ko-KR" b="1" dirty="0" smtClean="0">
                <a:latin typeface="+mn-ea"/>
              </a:rPr>
              <a:t>: 2017. 10. 31.</a:t>
            </a: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소     속 </a:t>
            </a:r>
            <a:r>
              <a:rPr lang="en-US" altLang="ko-KR" b="1" dirty="0" smtClean="0">
                <a:latin typeface="+mn-ea"/>
              </a:rPr>
              <a:t>: </a:t>
            </a:r>
            <a:r>
              <a:rPr lang="ko-KR" altLang="en-US" b="1" dirty="0" smtClean="0">
                <a:latin typeface="+mn-ea"/>
              </a:rPr>
              <a:t>한국기술교육대학교 컴퓨터공학부</a:t>
            </a:r>
            <a:endParaRPr lang="en-US" altLang="ko-KR" b="1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 smtClean="0">
                <a:latin typeface="+mn-ea"/>
              </a:rPr>
              <a:t>이 메 일 </a:t>
            </a:r>
            <a:r>
              <a:rPr lang="en-US" altLang="ko-KR" b="1" dirty="0" smtClean="0">
                <a:latin typeface="+mn-ea"/>
              </a:rPr>
              <a:t>: you359@koreatech.ac.kr</a:t>
            </a:r>
            <a:endParaRPr lang="ko-KR" altLang="en-US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1235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_x450880352" descr="EMB00009b2c6b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393" y="1653635"/>
            <a:ext cx="8934413" cy="313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-1217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4. Activation Function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Saturation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10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878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Experiments with the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Sigmoid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2" name="타원 1"/>
          <p:cNvSpPr/>
          <p:nvPr/>
        </p:nvSpPr>
        <p:spPr>
          <a:xfrm>
            <a:off x="1837267" y="3042180"/>
            <a:ext cx="1490133" cy="149013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2" idx="4"/>
          </p:cNvCxnSpPr>
          <p:nvPr/>
        </p:nvCxnSpPr>
        <p:spPr>
          <a:xfrm>
            <a:off x="2582334" y="4532313"/>
            <a:ext cx="832685" cy="33602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500203" y="4693670"/>
            <a:ext cx="8034572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Training</a:t>
            </a:r>
            <a:r>
              <a:rPr lang="ko-KR" altLang="en-US" sz="1400" dirty="0" smtClean="0"/>
              <a:t>이 시작되자마자 </a:t>
            </a:r>
            <a:r>
              <a:rPr lang="en-US" altLang="ko-KR" sz="1400" dirty="0" smtClean="0"/>
              <a:t>top layer</a:t>
            </a:r>
            <a:r>
              <a:rPr lang="ko-KR" altLang="en-US" sz="1400" dirty="0" smtClean="0"/>
              <a:t>인 </a:t>
            </a:r>
            <a:r>
              <a:rPr lang="en-US" altLang="ko-KR" sz="1400" dirty="0" smtClean="0"/>
              <a:t>Layer 4</a:t>
            </a:r>
            <a:r>
              <a:rPr lang="ko-KR" altLang="en-US" sz="1400" dirty="0" smtClean="0"/>
              <a:t>값이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되어 </a:t>
            </a:r>
            <a:r>
              <a:rPr lang="en-US" altLang="ko-KR" sz="1400" dirty="0" smtClean="0"/>
              <a:t>saturate</a:t>
            </a:r>
            <a:r>
              <a:rPr lang="ko-KR" altLang="en-US" sz="1400" dirty="0" smtClean="0"/>
              <a:t>됨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random initialize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sigmoid activation</a:t>
            </a:r>
            <a:r>
              <a:rPr lang="ko-KR" altLang="en-US" sz="1400" dirty="0" smtClean="0"/>
              <a:t>의 조합에 의해 발생되는 현상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/>
              <a:t>Tanh</a:t>
            </a:r>
            <a:r>
              <a:rPr lang="ko-KR" altLang="en-US" sz="1400" dirty="0" smtClean="0"/>
              <a:t>나 </a:t>
            </a:r>
            <a:r>
              <a:rPr lang="en-US" altLang="ko-KR" sz="1400" dirty="0" err="1" smtClean="0"/>
              <a:t>SoftSign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함수는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을 기준으로 좌우 대칭이기 때문에</a:t>
            </a:r>
            <a:r>
              <a:rPr lang="en-US" altLang="ko-KR" sz="1400" dirty="0" smtClean="0"/>
              <a:t>, activation function</a:t>
            </a:r>
            <a:r>
              <a:rPr lang="ko-KR" altLang="en-US" sz="1400" dirty="0" smtClean="0"/>
              <a:t>의 평균이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되더라도 값을 전달할 수 있음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970244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_x450886432" descr="EMB00009b2c6b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81" y="1604909"/>
            <a:ext cx="6119813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_x450886832" descr="EMB00009b2c6b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07" y="4013271"/>
            <a:ext cx="6119813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4. Activation Function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Saturation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11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6901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Experiments with the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Hyperbolic tangent and </a:t>
            </a:r>
            <a:r>
              <a:rPr lang="en-US" altLang="ko-KR" sz="2000" b="1" dirty="0" err="1" smtClean="0">
                <a:solidFill>
                  <a:schemeClr val="accent5"/>
                </a:solidFill>
              </a:rPr>
              <a:t>SoftSign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9394" y="1604909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Hyperbolic tangent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19394" y="4117154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SoftSign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125625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_x450887472" descr="EMB00009b2c6b1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581" y="1672664"/>
            <a:ext cx="6119813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_x450881872" descr="EMB00009b2c6b1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407" y="4071938"/>
            <a:ext cx="6119813" cy="2230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4. Activation Function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Saturation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12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6901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Experiments with the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Hyperbolic tangent and </a:t>
            </a:r>
            <a:r>
              <a:rPr lang="en-US" altLang="ko-KR" sz="2000" b="1" dirty="0" err="1" smtClean="0">
                <a:solidFill>
                  <a:schemeClr val="accent5"/>
                </a:solidFill>
              </a:rPr>
              <a:t>SoftSign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119394" y="1604909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Hyperbolic tangent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9394" y="4117154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err="1" smtClean="0"/>
              <a:t>SoftSign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379096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_x450887472" descr="EMB00009b2c6b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893" y="1792946"/>
            <a:ext cx="5219189" cy="372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5. Cost Function</a:t>
            </a:r>
            <a:r>
              <a:rPr lang="ko-KR" altLang="en-US" sz="2400" b="1" dirty="0" smtClean="0"/>
              <a:t>의 효과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13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95187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Logistic regression/conditional log-likelihood</a:t>
            </a:r>
            <a:r>
              <a:rPr lang="ko-KR" altLang="en-US" sz="2000" b="1" dirty="0" smtClean="0"/>
              <a:t>와 </a:t>
            </a:r>
            <a:r>
              <a:rPr lang="en-US" altLang="ko-KR" sz="2000" b="1" dirty="0" smtClean="0"/>
              <a:t>quadratic cost function </a:t>
            </a:r>
            <a:r>
              <a:rPr lang="ko-KR" altLang="en-US" sz="2000" b="1" dirty="0" smtClean="0"/>
              <a:t>비교</a:t>
            </a:r>
            <a:endParaRPr lang="ko-KR" altLang="en-US" sz="2000" b="1" dirty="0"/>
          </a:p>
        </p:txBody>
      </p:sp>
      <p:sp>
        <p:nvSpPr>
          <p:cNvPr id="3" name="직사각형 2"/>
          <p:cNvSpPr/>
          <p:nvPr/>
        </p:nvSpPr>
        <p:spPr>
          <a:xfrm>
            <a:off x="1235400" y="5781211"/>
            <a:ext cx="4129336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Activation function </a:t>
            </a:r>
            <a:r>
              <a:rPr lang="ko-KR" altLang="en-US" sz="1400" dirty="0" smtClean="0"/>
              <a:t>의 </a:t>
            </a:r>
            <a:r>
              <a:rPr lang="en-US" altLang="ko-KR" sz="1400" dirty="0" smtClean="0"/>
              <a:t>non-linearity</a:t>
            </a:r>
            <a:r>
              <a:rPr lang="ko-KR" altLang="en-US" sz="1400" dirty="0" smtClean="0"/>
              <a:t>의 중요성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89914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14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5578" y="1598319"/>
                <a:ext cx="778584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400" dirty="0" smtClean="0"/>
                  <a:t>Activation function</a:t>
                </a:r>
                <a:r>
                  <a:rPr lang="ko-KR" altLang="en-US" sz="1400" dirty="0" smtClean="0"/>
                  <a:t>으로 </a:t>
                </a:r>
                <a14:m>
                  <m:oMath xmlns:m="http://schemas.openxmlformats.org/officeDocument/2006/math"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ko-KR" sz="1400" i="1" dirty="0" smtClean="0">
                        <a:latin typeface="Cambria Math" panose="02040503050406030204" pitchFamily="18" charset="0"/>
                      </a:rPr>
                      <m:t>’(0)=1</m:t>
                    </m:r>
                  </m:oMath>
                </a14:m>
                <a:r>
                  <a:rPr lang="ko-KR" altLang="en-US" sz="1400" dirty="0" smtClean="0"/>
                  <a:t>인 </a:t>
                </a:r>
                <a:r>
                  <a:rPr lang="en-US" altLang="ko-KR" sz="1400" dirty="0" smtClean="0"/>
                  <a:t>symmetric activation function(</a:t>
                </a:r>
                <a:r>
                  <a:rPr lang="en-US" altLang="ko-KR" sz="1400" dirty="0" err="1" smtClean="0"/>
                  <a:t>tanh</a:t>
                </a:r>
                <a:r>
                  <a:rPr lang="en-US" altLang="ko-KR" sz="1400" dirty="0" smtClean="0"/>
                  <a:t>, </a:t>
                </a:r>
                <a:r>
                  <a:rPr lang="en-US" altLang="ko-KR" sz="1400" dirty="0" err="1" smtClean="0"/>
                  <a:t>softsign</a:t>
                </a:r>
                <a:r>
                  <a:rPr lang="en-US" altLang="ko-KR" sz="1400" dirty="0" smtClean="0"/>
                  <a:t>) F</a:t>
                </a:r>
                <a:r>
                  <a:rPr lang="ko-KR" altLang="en-US" sz="1400" dirty="0" smtClean="0"/>
                  <a:t>를 사용</a:t>
                </a:r>
                <a:endParaRPr lang="en-US" altLang="ko-KR" sz="14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78" y="1598319"/>
                <a:ext cx="7785849" cy="415498"/>
              </a:xfrm>
              <a:prstGeom prst="rect">
                <a:avLst/>
              </a:prstGeom>
              <a:blipFill>
                <a:blip r:embed="rId2"/>
                <a:stretch>
                  <a:fillRect l="-392" b="-88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3998789" y="2414793"/>
                <a:ext cx="1716303" cy="521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789" y="2414793"/>
                <a:ext cx="1716303" cy="5212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474148" y="2414792"/>
                <a:ext cx="1521955" cy="5212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4148" y="2414792"/>
                <a:ext cx="1521955" cy="5212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1475578" y="3337003"/>
            <a:ext cx="539840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위 </a:t>
            </a:r>
            <a:r>
              <a:rPr lang="ko-KR" altLang="en-US" sz="1400" dirty="0" err="1" smtClean="0"/>
              <a:t>수식으로부터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Cost</a:t>
            </a:r>
            <a:r>
              <a:rPr lang="ko-KR" altLang="en-US" sz="1400" dirty="0" smtClean="0"/>
              <a:t>에 대한 각 </a:t>
            </a:r>
            <a:r>
              <a:rPr lang="en-US" altLang="ko-KR" sz="1400" dirty="0" smtClean="0"/>
              <a:t>parameter</a:t>
            </a:r>
            <a:r>
              <a:rPr lang="ko-KR" altLang="en-US" sz="1400" dirty="0" smtClean="0"/>
              <a:t>의 미분 식 유도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580397" y="3747827"/>
                <a:ext cx="2958182" cy="10069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sSubSup>
                        <m:sSub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,∙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bSup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397" y="3747827"/>
                <a:ext cx="2958182" cy="10069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063350" y="4754770"/>
                <a:ext cx="1992276" cy="10387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dirty="0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  <m:f>
                        <m:fPr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</m:num>
                        <m:den>
                          <m:r>
                            <a:rPr lang="ko-KR" altLang="en-US" i="1" dirty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3350" y="4754770"/>
                <a:ext cx="1992276" cy="10387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996103" y="1086110"/>
                <a:ext cx="1243106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:#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𝑙𝑎𝑦𝑒𝑟</m:t>
                    </m:r>
                  </m:oMath>
                </a14:m>
                <a:r>
                  <a:rPr lang="en-US" altLang="ko-KR" sz="1400" dirty="0" smtClean="0"/>
                  <a:t> </a:t>
                </a: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6103" y="1086110"/>
                <a:ext cx="1243106" cy="4154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558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15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5578" y="1598319"/>
            <a:ext cx="60213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Linear</a:t>
            </a:r>
            <a:r>
              <a:rPr lang="ko-KR" altLang="en-US" sz="1400" dirty="0" smtClean="0"/>
              <a:t>한 구간</a:t>
            </a:r>
            <a:endParaRPr lang="en-US" altLang="ko-KR" sz="1400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Weight</a:t>
            </a:r>
            <a:r>
              <a:rPr lang="ko-KR" altLang="en-US" sz="1400" dirty="0" smtClean="0"/>
              <a:t>들은 독립적으로 초기화되고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입력 값들의 분산은 같다고 가정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111862" y="2883275"/>
                <a:ext cx="1427955" cy="5666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≈1,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862" y="2883275"/>
                <a:ext cx="1427955" cy="5666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2067987" y="3199547"/>
                <a:ext cx="3609706" cy="12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7987" y="3199547"/>
                <a:ext cx="3609706" cy="128932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6725495" y="2433889"/>
            <a:ext cx="3939939" cy="3332947"/>
            <a:chOff x="8018369" y="2147477"/>
            <a:chExt cx="3939939" cy="3332947"/>
          </a:xfrm>
        </p:grpSpPr>
        <p:pic>
          <p:nvPicPr>
            <p:cNvPr id="20" name="Picture 4" descr="https://nn.readthedocs.io/en/rtd/image/tanh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8369" y="2330038"/>
              <a:ext cx="3939939" cy="2954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9532471" y="2147477"/>
              <a:ext cx="1129553" cy="333294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5198929" y="2485019"/>
                <a:ext cx="1460924" cy="4154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𝑡h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𝑙𝑎𝑦𝑒𝑟</m:t>
                    </m:r>
                  </m:oMath>
                </a14:m>
                <a:r>
                  <a:rPr lang="en-US" altLang="ko-KR" sz="1400" dirty="0" smtClean="0"/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929" y="2485019"/>
                <a:ext cx="1460924" cy="4154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직선 화살표 연결선 15"/>
          <p:cNvCxnSpPr>
            <a:endCxn id="17" idx="0"/>
          </p:cNvCxnSpPr>
          <p:nvPr/>
        </p:nvCxnSpPr>
        <p:spPr>
          <a:xfrm flipH="1">
            <a:off x="3015180" y="4312469"/>
            <a:ext cx="693602" cy="51316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96843" y="4825630"/>
            <a:ext cx="283667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Layer </a:t>
            </a:r>
            <a:r>
              <a:rPr lang="ko-KR" altLang="en-US" sz="1400" dirty="0" smtClean="0"/>
              <a:t>별로 분산의 차이가 발생함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3150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16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1475578" y="1598319"/>
                <a:ext cx="6132000" cy="4081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p>
                        <m:r>
                          <a:rPr lang="en-US" altLang="ko-KR" sz="1400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1400" dirty="0" smtClean="0"/>
                  <a:t>layer </a:t>
                </a:r>
                <a:r>
                  <a:rPr lang="ko-KR" altLang="en-US" sz="1400" dirty="0" smtClean="0"/>
                  <a:t>에서의 모든 </a:t>
                </a:r>
                <a:r>
                  <a:rPr lang="en-US" altLang="ko-KR" sz="1400" dirty="0" smtClean="0"/>
                  <a:t>weigh</a:t>
                </a:r>
                <a:r>
                  <a:rPr lang="ko-KR" altLang="en-US" sz="1400" dirty="0" smtClean="0"/>
                  <a:t>들에 대한 스칼라 분산을 공유하는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𝑉𝑎𝑟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sSup>
                          <m:sSup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p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p>
                    </m:sSup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ko-KR" sz="1400" dirty="0" smtClean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578" y="1598319"/>
                <a:ext cx="6132000" cy="408125"/>
              </a:xfrm>
              <a:prstGeom prst="rect">
                <a:avLst/>
              </a:prstGeom>
              <a:blipFill>
                <a:blip r:embed="rId2"/>
                <a:stretch>
                  <a:fillRect l="-199" b="-149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664816" y="2215300"/>
                <a:ext cx="4858766" cy="12830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nary>
                        <m:naryPr>
                          <m:chr m:val="∏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4816" y="2215300"/>
                <a:ext cx="4858766" cy="128304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486191" y="3194445"/>
                <a:ext cx="4650697" cy="8236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1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1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1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100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sz="11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1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nary>
                        <m:naryPr>
                          <m:chr m:val="∏"/>
                          <m:ctrlP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100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sz="11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1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100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ko-KR" sz="1100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sz="11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1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ko-KR" altLang="en-US" sz="11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altLang="ko-KR" sz="1100" i="1" dirty="0">
                                      <a:latin typeface="Cambria Math" panose="02040503050406030204" pitchFamily="18" charset="0"/>
                                    </a:rPr>
                                    <m:t>𝐶𝑜𝑠𝑡</m:t>
                                  </m:r>
                                </m:num>
                                <m:den>
                                  <m:r>
                                    <a:rPr lang="ko-KR" altLang="en-US" sz="1100" i="1" dirty="0">
                                      <a:latin typeface="Cambria Math" panose="02040503050406030204" pitchFamily="18" charset="0"/>
                                    </a:rPr>
                                    <m:t>𝜕</m:t>
                                  </m:r>
                                  <m:sSup>
                                    <m:sSupPr>
                                      <m:ctrlPr>
                                        <a:rPr lang="en-US" altLang="ko-KR" sz="11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100" i="1" dirty="0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altLang="ko-KR" sz="1100" i="1" dirty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sz="1100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6191" y="3194445"/>
                <a:ext cx="4650697" cy="8236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283892" y="1016123"/>
                <a:ext cx="1012007" cy="4085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bSup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 ≈1,</m:t>
                      </m:r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892" y="1016123"/>
                <a:ext cx="1012007" cy="4085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9283892" y="1153036"/>
                <a:ext cx="2487026" cy="89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892" y="1153036"/>
                <a:ext cx="2487026" cy="8905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오른쪽 중괄호 17"/>
          <p:cNvSpPr/>
          <p:nvPr/>
        </p:nvSpPr>
        <p:spPr>
          <a:xfrm rot="5400000">
            <a:off x="5302263" y="2665465"/>
            <a:ext cx="233083" cy="1882405"/>
          </a:xfrm>
          <a:prstGeom prst="rightBrace">
            <a:avLst>
              <a:gd name="adj1" fmla="val 90384"/>
              <a:gd name="adj2" fmla="val 50865"/>
            </a:avLst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4311304" y="3703207"/>
                <a:ext cx="2215002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부터 마지막 </a:t>
                </a:r>
                <a14:m>
                  <m:oMath xmlns:m="http://schemas.openxmlformats.org/officeDocument/2006/math"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altLang="ko-KR" sz="1050" b="1" dirty="0" smtClean="0">
                    <a:solidFill>
                      <a:schemeClr val="accent5"/>
                    </a:solidFill>
                  </a:rPr>
                  <a:t> layer </a:t>
                </a:r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까지의 분산</a:t>
                </a:r>
                <a:endParaRPr lang="ko-KR" altLang="en-US" sz="105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1304" y="3703207"/>
                <a:ext cx="2215002" cy="253916"/>
              </a:xfrm>
              <a:prstGeom prst="rect">
                <a:avLst/>
              </a:prstGeom>
              <a:blipFill>
                <a:blip r:embed="rId7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오른쪽 중괄호 20"/>
          <p:cNvSpPr/>
          <p:nvPr/>
        </p:nvSpPr>
        <p:spPr>
          <a:xfrm rot="16200000">
            <a:off x="3775046" y="1992439"/>
            <a:ext cx="233083" cy="1172030"/>
          </a:xfrm>
          <a:prstGeom prst="rightBrace">
            <a:avLst>
              <a:gd name="adj1" fmla="val 90384"/>
              <a:gd name="adj2" fmla="val 50865"/>
            </a:avLst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5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958767" y="2174776"/>
            <a:ext cx="18761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b="1" dirty="0" smtClean="0">
                <a:solidFill>
                  <a:schemeClr val="accent5"/>
                </a:solidFill>
              </a:rPr>
              <a:t>마지막 </a:t>
            </a:r>
            <a:r>
              <a:rPr lang="en-US" altLang="ko-KR" sz="1050" b="1" dirty="0" smtClean="0">
                <a:solidFill>
                  <a:schemeClr val="accent5"/>
                </a:solidFill>
              </a:rPr>
              <a:t>layer</a:t>
            </a:r>
            <a:r>
              <a:rPr lang="ko-KR" altLang="en-US" sz="1050" b="1" dirty="0" smtClean="0">
                <a:solidFill>
                  <a:schemeClr val="accent5"/>
                </a:solidFill>
              </a:rPr>
              <a:t>의</a:t>
            </a:r>
            <a:r>
              <a:rPr lang="en-US" altLang="ko-KR" sz="1050" b="1" dirty="0" smtClean="0">
                <a:solidFill>
                  <a:schemeClr val="accent5"/>
                </a:solidFill>
              </a:rPr>
              <a:t> </a:t>
            </a:r>
            <a:r>
              <a:rPr lang="ko-KR" altLang="en-US" sz="1050" b="1" dirty="0" smtClean="0">
                <a:solidFill>
                  <a:schemeClr val="accent5"/>
                </a:solidFill>
              </a:rPr>
              <a:t>미분의 분산</a:t>
            </a:r>
            <a:endParaRPr lang="ko-KR" altLang="en-US" sz="1050" b="1" dirty="0">
              <a:solidFill>
                <a:schemeClr val="accent5"/>
              </a:solidFill>
            </a:endParaRPr>
          </a:p>
        </p:txBody>
      </p:sp>
      <p:sp>
        <p:nvSpPr>
          <p:cNvPr id="24" name="오른쪽 중괄호 23"/>
          <p:cNvSpPr/>
          <p:nvPr/>
        </p:nvSpPr>
        <p:spPr>
          <a:xfrm rot="5400000">
            <a:off x="3931225" y="4116490"/>
            <a:ext cx="233083" cy="2310227"/>
          </a:xfrm>
          <a:prstGeom prst="rightBrace">
            <a:avLst>
              <a:gd name="adj1" fmla="val 90384"/>
              <a:gd name="adj2" fmla="val 50865"/>
            </a:avLst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1290386" y="3882997"/>
                <a:ext cx="7458644" cy="12893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nary>
                        <m:naryPr>
                          <m:chr m:val="∏"/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386" y="3882997"/>
                <a:ext cx="7458644" cy="12893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2995271" y="5508447"/>
                <a:ext cx="2104990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050" b="1" dirty="0" smtClean="0">
                    <a:solidFill>
                      <a:schemeClr val="accent5"/>
                    </a:solidFill>
                  </a:rPr>
                  <a:t>Input~</a:t>
                </a:r>
                <a14:m>
                  <m:oMath xmlns:m="http://schemas.openxmlformats.org/officeDocument/2006/math"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 </a:t>
                </a:r>
                <a:r>
                  <a:rPr lang="en-US" altLang="ko-KR" sz="1050" b="1" dirty="0" smtClean="0">
                    <a:solidFill>
                      <a:schemeClr val="accent5"/>
                    </a:solidFill>
                  </a:rPr>
                  <a:t>layer </a:t>
                </a:r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까지의 분산</a:t>
                </a:r>
                <a:endParaRPr lang="ko-KR" altLang="en-US" sz="105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5271" y="5508447"/>
                <a:ext cx="2104990" cy="253916"/>
              </a:xfrm>
              <a:prstGeom prst="rect">
                <a:avLst/>
              </a:prstGeom>
              <a:blipFill>
                <a:blip r:embed="rId9"/>
                <a:stretch>
                  <a:fillRect t="-24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오른쪽 중괄호 26"/>
          <p:cNvSpPr/>
          <p:nvPr/>
        </p:nvSpPr>
        <p:spPr>
          <a:xfrm rot="5400000">
            <a:off x="6899854" y="3771530"/>
            <a:ext cx="233083" cy="3000148"/>
          </a:xfrm>
          <a:prstGeom prst="rightBrace">
            <a:avLst>
              <a:gd name="adj1" fmla="val 90384"/>
              <a:gd name="adj2" fmla="val 50865"/>
            </a:avLst>
          </a:prstGeom>
          <a:ln>
            <a:solidFill>
              <a:schemeClr val="accent5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b="1">
              <a:solidFill>
                <a:schemeClr val="accent5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678687" y="5508447"/>
                <a:ext cx="2675416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50" b="1" i="1" dirty="0" smtClean="0">
                        <a:solidFill>
                          <a:schemeClr val="accent5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altLang="ko-KR" sz="1050" b="1" dirty="0" smtClean="0">
                    <a:solidFill>
                      <a:schemeClr val="accent5"/>
                    </a:solidFill>
                  </a:rPr>
                  <a:t> layer</a:t>
                </a:r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부터 마지막 </a:t>
                </a:r>
                <a:r>
                  <a:rPr lang="en-US" altLang="ko-KR" sz="1050" b="1" dirty="0" smtClean="0">
                    <a:solidFill>
                      <a:schemeClr val="accent5"/>
                    </a:solidFill>
                  </a:rPr>
                  <a:t>layer</a:t>
                </a:r>
                <a:r>
                  <a:rPr lang="ko-KR" altLang="en-US" sz="1050" b="1" dirty="0" smtClean="0">
                    <a:solidFill>
                      <a:schemeClr val="accent5"/>
                    </a:solidFill>
                  </a:rPr>
                  <a:t>까지의 분산</a:t>
                </a:r>
                <a:endParaRPr lang="ko-KR" altLang="en-US" sz="1050" b="1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687" y="5508447"/>
                <a:ext cx="2675416" cy="253916"/>
              </a:xfrm>
              <a:prstGeom prst="rect">
                <a:avLst/>
              </a:prstGeom>
              <a:blipFill>
                <a:blip r:embed="rId10"/>
                <a:stretch>
                  <a:fillRect t="-2439" b="-1219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구부러진 연결선 2"/>
          <p:cNvCxnSpPr>
            <a:stCxn id="15" idx="2"/>
          </p:cNvCxnSpPr>
          <p:nvPr/>
        </p:nvCxnSpPr>
        <p:spPr>
          <a:xfrm rot="5400000">
            <a:off x="9015567" y="3991179"/>
            <a:ext cx="769020" cy="8229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528971" y="4401539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=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6755606" y="2348258"/>
                <a:ext cx="2401762" cy="3744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:#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𝑙𝑎𝑦𝑒𝑟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dirty="0" smtClean="0">
                        <a:latin typeface="Cambria Math" panose="02040503050406030204" pitchFamily="18" charset="0"/>
                      </a:rPr>
                      <m:t>𝑁𝑒𝑡𝑤𝑜𝑟𝑘</m:t>
                    </m:r>
                  </m:oMath>
                </a14:m>
                <a:r>
                  <a:rPr lang="en-US" altLang="ko-KR" sz="1400" dirty="0" smtClean="0"/>
                  <a:t> 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5606" y="2348258"/>
                <a:ext cx="2401762" cy="374461"/>
              </a:xfrm>
              <a:prstGeom prst="rect">
                <a:avLst/>
              </a:prstGeom>
              <a:blipFill>
                <a:blip r:embed="rId11"/>
                <a:stretch>
                  <a:fillRect b="-64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511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17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5578" y="1598319"/>
            <a:ext cx="61091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forward-propagation </a:t>
            </a:r>
            <a:r>
              <a:rPr lang="ko-KR" altLang="en-US" sz="1400" dirty="0" smtClean="0"/>
              <a:t>관점에서</a:t>
            </a:r>
            <a:r>
              <a:rPr lang="en-US" altLang="ko-KR" sz="1400" dirty="0" smtClean="0"/>
              <a:t>, information</a:t>
            </a:r>
            <a:r>
              <a:rPr lang="ko-KR" altLang="en-US" sz="1400" dirty="0" smtClean="0"/>
              <a:t>의 흐름을 유지하기 위해</a:t>
            </a:r>
            <a:r>
              <a:rPr lang="en-US" altLang="ko-KR" sz="1400" dirty="0" smtClean="0"/>
              <a:t>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621594" y="2215300"/>
                <a:ext cx="2875787" cy="597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1594" y="2215300"/>
                <a:ext cx="2875787" cy="597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234852" y="4226477"/>
                <a:ext cx="3755965" cy="1016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852" y="4226477"/>
                <a:ext cx="3755965" cy="1016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475578" y="3582380"/>
            <a:ext cx="571470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back-propagation </a:t>
            </a:r>
            <a:r>
              <a:rPr lang="ko-KR" altLang="en-US" sz="1400" dirty="0" smtClean="0"/>
              <a:t>관점에서</a:t>
            </a:r>
            <a:r>
              <a:rPr lang="en-US" altLang="ko-KR" sz="1400" dirty="0" smtClean="0"/>
              <a:t>, information</a:t>
            </a:r>
            <a:r>
              <a:rPr lang="ko-KR" altLang="en-US" sz="1400" dirty="0" smtClean="0"/>
              <a:t>의 흐름을 유지하기 위해</a:t>
            </a:r>
            <a:r>
              <a:rPr lang="en-US" altLang="ko-KR" sz="1400" dirty="0" smtClean="0"/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1950417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18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5578" y="1598319"/>
            <a:ext cx="2635658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두 조건을 만족시키기 위해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756846" y="2154454"/>
                <a:ext cx="2075120" cy="561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46" y="2154454"/>
                <a:ext cx="2075120" cy="5613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756846" y="2881922"/>
                <a:ext cx="2294731" cy="5613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6846" y="2881922"/>
                <a:ext cx="2294731" cy="5613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725795" y="5446692"/>
                <a:ext cx="2703561" cy="9430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𝒊</m:t>
                      </m:r>
                      <m:r>
                        <a:rPr lang="en-US" altLang="ko-KR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𝑽𝒂𝒓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p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</m:e>
                      </m:d>
                      <m:r>
                        <a:rPr lang="en-US" altLang="ko-KR" b="1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ko-KR" b="1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  <m:sub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ko-KR" b="1" i="1" smtClean="0">
                                  <a:solidFill>
                                    <a:schemeClr val="accent5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b="1" dirty="0" smtClean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95" y="5446692"/>
                <a:ext cx="2703561" cy="9430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141093" y="1385683"/>
                <a:ext cx="1980029" cy="429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p>
                        <m:sSup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93" y="1385683"/>
                <a:ext cx="1980029" cy="4293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141093" y="1646395"/>
                <a:ext cx="2525563" cy="7087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d>
                        <m:d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altLang="ko-KR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  <m:sup>
                                      <m:r>
                                        <a:rPr lang="en-US" altLang="ko-KR" sz="1200" b="0" i="1" dirty="0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93" y="1646395"/>
                <a:ext cx="2525563" cy="7087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7141093" y="2355179"/>
                <a:ext cx="2487027" cy="890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b>
                          </m:s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93" y="2355179"/>
                <a:ext cx="2487027" cy="8905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141093" y="3121419"/>
                <a:ext cx="3267241" cy="8862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sz="1200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nary>
                        <m:naryPr>
                          <m:chr m:val="∏"/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23"/>
                                </m:r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m:rPr>
                                  <m:brk m:alnAt="23"/>
                                </m:r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m:rPr>
                              <m:brk m:alnAt="23"/>
                            </m:r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𝑉𝑎𝑟</m:t>
                          </m:r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p>
                            <m:sSup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p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altLang="ko-KR" sz="1200" dirty="0" smtClean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093" y="3121419"/>
                <a:ext cx="3267241" cy="88620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직선 연결선 6"/>
          <p:cNvCxnSpPr/>
          <p:nvPr/>
        </p:nvCxnSpPr>
        <p:spPr>
          <a:xfrm>
            <a:off x="8675861" y="3103491"/>
            <a:ext cx="91442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9357179" y="3856526"/>
            <a:ext cx="934302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9204795" y="3098434"/>
                <a:ext cx="457881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105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1050" b="0" i="1" dirty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ko-KR" altLang="en-US" sz="1050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4795" y="3098434"/>
                <a:ext cx="457881" cy="2616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9906743" y="3864867"/>
                <a:ext cx="40748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05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ko-KR" sz="1050" dirty="0" smtClean="0"/>
                  <a:t> 1</a:t>
                </a:r>
                <a:endParaRPr lang="ko-KR" altLang="en-US" sz="105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743" y="3864867"/>
                <a:ext cx="407484" cy="253916"/>
              </a:xfrm>
              <a:prstGeom prst="rect">
                <a:avLst/>
              </a:prstGeom>
              <a:blipFill>
                <a:blip r:embed="rId10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1475578" y="3737944"/>
            <a:ext cx="28777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위 두 조건을 만족시키기 위해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직사각형 28"/>
              <p:cNvSpPr/>
              <p:nvPr/>
            </p:nvSpPr>
            <p:spPr>
              <a:xfrm>
                <a:off x="1725795" y="4170698"/>
                <a:ext cx="3637662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29" name="직사각형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95" y="4170698"/>
                <a:ext cx="3637662" cy="56130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1725795" y="4930722"/>
                <a:ext cx="3021789" cy="5613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altLang="ko-K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ko-KR" dirty="0"/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5795" y="4930722"/>
                <a:ext cx="3021789" cy="56130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6096000" y="4655219"/>
            <a:ext cx="5671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schemeClr val="accent5"/>
                </a:solidFill>
              </a:rPr>
              <a:t>두 조건은 모든 </a:t>
            </a:r>
            <a:r>
              <a:rPr lang="en-US" altLang="ko-KR" sz="1600" b="1" dirty="0" smtClean="0">
                <a:solidFill>
                  <a:schemeClr val="accent5"/>
                </a:solidFill>
              </a:rPr>
              <a:t>hidden layer</a:t>
            </a:r>
            <a:r>
              <a:rPr lang="ko-KR" altLang="en-US" sz="1600" b="1" dirty="0" smtClean="0">
                <a:solidFill>
                  <a:schemeClr val="accent5"/>
                </a:solidFill>
              </a:rPr>
              <a:t>가 같은 크기를 가질 때 만족함</a:t>
            </a:r>
            <a:endParaRPr lang="en-US" altLang="ko-KR" sz="1600" b="1" dirty="0" smtClean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05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19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5578" y="1598319"/>
            <a:ext cx="58984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1400" dirty="0" smtClean="0"/>
              <a:t>모든 </a:t>
            </a:r>
            <a:r>
              <a:rPr lang="en-US" altLang="ko-KR" sz="1400" dirty="0" smtClean="0"/>
              <a:t>hidden layer</a:t>
            </a:r>
            <a:r>
              <a:rPr lang="ko-KR" altLang="en-US" sz="1400" dirty="0" smtClean="0"/>
              <a:t>의 크기가 같고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같은 초기화 방법을 적용할 경우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3991228" y="2472738"/>
                <a:ext cx="4136517" cy="1016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𝑛𝑉𝑎𝑟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28" y="2472738"/>
                <a:ext cx="4136517" cy="10169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485930" y="3935400"/>
                <a:ext cx="5147115" cy="10169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p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𝑛𝑉𝑎𝑟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𝐶𝑜𝑠𝑡</m:t>
                              </m:r>
                            </m:num>
                            <m:den>
                              <m:r>
                                <a:rPr lang="ko-KR" altLang="en-US" i="1" dirty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altLang="ko-KR" b="0" i="1" dirty="0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5930" y="3935400"/>
                <a:ext cx="5147115" cy="101694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3442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6070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981200" y="653200"/>
            <a:ext cx="9518650" cy="527616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altLang="ko-KR" sz="2000" b="1" dirty="0" smtClean="0">
                <a:solidFill>
                  <a:schemeClr val="bg1"/>
                </a:solidFill>
              </a:rPr>
              <a:t>Contents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88900" y="6629400"/>
            <a:ext cx="12036425" cy="0"/>
          </a:xfrm>
          <a:prstGeom prst="line">
            <a:avLst/>
          </a:prstGeom>
          <a:ln w="28575">
            <a:solidFill>
              <a:srgbClr val="969FA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981200" y="322980"/>
            <a:ext cx="10144125" cy="0"/>
          </a:xfrm>
          <a:prstGeom prst="line">
            <a:avLst/>
          </a:prstGeom>
          <a:ln w="28575">
            <a:solidFill>
              <a:srgbClr val="969FA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73819" y="1252187"/>
            <a:ext cx="994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1</a:t>
            </a:r>
            <a:r>
              <a:rPr lang="en-US" altLang="ko-KR" b="1" dirty="0" smtClean="0">
                <a:solidFill>
                  <a:schemeClr val="bg1"/>
                </a:solidFill>
              </a:rPr>
              <a:t>. Intro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73819" y="1900347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2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데이터 셋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73819" y="2548507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3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실험 환경 설정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3819" y="3196667"/>
            <a:ext cx="4050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4</a:t>
            </a:r>
            <a:r>
              <a:rPr lang="en-US" altLang="ko-KR" b="1" dirty="0" smtClean="0">
                <a:solidFill>
                  <a:schemeClr val="bg1"/>
                </a:solidFill>
              </a:rPr>
              <a:t>. Activation Function</a:t>
            </a:r>
            <a:r>
              <a:rPr lang="ko-KR" altLang="en-US" b="1" dirty="0" smtClean="0">
                <a:solidFill>
                  <a:schemeClr val="bg1"/>
                </a:solidFill>
              </a:rPr>
              <a:t>과</a:t>
            </a:r>
            <a:r>
              <a:rPr lang="en-US" altLang="ko-KR" b="1" dirty="0" smtClean="0">
                <a:solidFill>
                  <a:schemeClr val="bg1"/>
                </a:solidFill>
              </a:rPr>
              <a:t> Saturation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73819" y="4459529"/>
            <a:ext cx="5074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6. Neural Network</a:t>
            </a:r>
            <a:r>
              <a:rPr lang="ko-KR" altLang="en-US" b="1" dirty="0" smtClean="0">
                <a:solidFill>
                  <a:schemeClr val="bg1"/>
                </a:solidFill>
              </a:rPr>
              <a:t>의 분산과 </a:t>
            </a:r>
            <a:r>
              <a:rPr lang="en-US" altLang="ko-KR" b="1" dirty="0" smtClean="0">
                <a:solidFill>
                  <a:schemeClr val="bg1"/>
                </a:solidFill>
              </a:rPr>
              <a:t>Xavier initializer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673819" y="5107689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7. </a:t>
            </a:r>
            <a:r>
              <a:rPr lang="ko-KR" altLang="en-US" b="1" dirty="0" smtClean="0">
                <a:solidFill>
                  <a:schemeClr val="bg1"/>
                </a:solidFill>
              </a:rPr>
              <a:t>실험 결과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73819" y="3844827"/>
            <a:ext cx="275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5</a:t>
            </a:r>
            <a:r>
              <a:rPr lang="en-US" altLang="ko-KR" b="1" dirty="0" smtClean="0">
                <a:solidFill>
                  <a:schemeClr val="bg1"/>
                </a:solidFill>
              </a:rPr>
              <a:t>. Cost Function</a:t>
            </a:r>
            <a:r>
              <a:rPr lang="ko-KR" altLang="en-US" b="1" dirty="0" smtClean="0">
                <a:solidFill>
                  <a:schemeClr val="bg1"/>
                </a:solidFill>
              </a:rPr>
              <a:t>의 효과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73819" y="5771565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8. </a:t>
            </a:r>
            <a:r>
              <a:rPr lang="ko-KR" altLang="en-US" b="1" dirty="0" smtClean="0">
                <a:solidFill>
                  <a:schemeClr val="bg1"/>
                </a:solidFill>
              </a:rPr>
              <a:t>코드 구현 및 설명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21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6. Neural Network</a:t>
            </a:r>
            <a:r>
              <a:rPr lang="ko-KR" altLang="en-US" sz="2400" b="1" dirty="0"/>
              <a:t>의 분산과 </a:t>
            </a:r>
            <a:r>
              <a:rPr lang="en-US" altLang="ko-KR" sz="2400" b="1" dirty="0"/>
              <a:t>Xavier initializer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20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7273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Gradient descent </a:t>
            </a:r>
            <a:r>
              <a:rPr lang="ko-KR" altLang="en-US" sz="2000" b="1" dirty="0" smtClean="0"/>
              <a:t>이론과 분산</a:t>
            </a:r>
            <a:endParaRPr lang="ko-KR" alt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1475578" y="1598319"/>
            <a:ext cx="283686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Standard initialization</a:t>
            </a:r>
            <a:r>
              <a:rPr lang="ko-KR" altLang="en-US" sz="1400" dirty="0" smtClean="0"/>
              <a:t>의 분산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662962" y="4534599"/>
                <a:ext cx="3541802" cy="11699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𝑊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6</m:t>
                                  </m:r>
                                </m:e>
                              </m:rad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ko-KR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ko-KR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2962" y="4534599"/>
                <a:ext cx="3541802" cy="116993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256544" y="2006062"/>
                <a:ext cx="1605888" cy="8729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6544" y="2006062"/>
                <a:ext cx="1605888" cy="8729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직사각형 16"/>
              <p:cNvSpPr/>
              <p:nvPr/>
            </p:nvSpPr>
            <p:spPr>
              <a:xfrm>
                <a:off x="6813310" y="1319702"/>
                <a:ext cx="1504835" cy="503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sz="1200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sz="12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200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17" name="직사각형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3310" y="1319702"/>
                <a:ext cx="1504835" cy="50327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6360689" y="922805"/>
            <a:ext cx="2419765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Standard Uniform initializer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01801" y="922805"/>
            <a:ext cx="28278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Variance of Uniform Distribution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직사각형 20"/>
              <p:cNvSpPr/>
              <p:nvPr/>
            </p:nvSpPr>
            <p:spPr>
              <a:xfrm>
                <a:off x="8780454" y="1319702"/>
                <a:ext cx="3070584" cy="5438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sSup>
                        <m:sSup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200" b="0" i="1" dirty="0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  <m:r>
                                <a:rPr lang="en-US" altLang="ko-KR" sz="12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ko-KR" sz="1200" i="1" dirty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ad>
                                    <m:radPr>
                                      <m:degHide m:val="on"/>
                                      <m:ctrlP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radPr>
                                    <m:deg/>
                                    <m:e>
                                      <m:r>
                                        <a:rPr lang="en-US" altLang="ko-KR" sz="1200" i="1" dirty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rad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den>
                      </m:f>
                      <m:f>
                        <m:fPr>
                          <m:ctrlP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1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altLang="ko-KR" sz="1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200" b="1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200" b="1" i="1" dirty="0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ko-KR" sz="1200" b="1" i="1" dirty="0" smtClean="0"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ko-KR" sz="1200" b="1" i="1" dirty="0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m:oMathPara>
                </a14:m>
                <a:endParaRPr lang="ko-KR" altLang="en-US" sz="1200" b="1" dirty="0"/>
              </a:p>
            </p:txBody>
          </p:sp>
        </mc:Choice>
        <mc:Fallback xmlns="">
          <p:sp>
            <p:nvSpPr>
              <p:cNvPr id="21" name="직사각형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0454" y="1319702"/>
                <a:ext cx="3070584" cy="54380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2027294" y="3083388"/>
            <a:ext cx="8064387" cy="3738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Back-propagated</a:t>
            </a:r>
            <a:r>
              <a:rPr lang="ko-KR" altLang="en-US" sz="1400" dirty="0" smtClean="0"/>
              <a:t>된 </a:t>
            </a:r>
            <a:r>
              <a:rPr lang="en-US" altLang="ko-KR" sz="1400" dirty="0" smtClean="0"/>
              <a:t>Weight</a:t>
            </a:r>
            <a:r>
              <a:rPr lang="ko-KR" altLang="en-US" sz="1400" dirty="0" smtClean="0"/>
              <a:t>의 분산이 </a:t>
            </a:r>
            <a:r>
              <a:rPr lang="en-US" altLang="ko-KR" sz="1400" dirty="0" smtClean="0"/>
              <a:t>layer</a:t>
            </a:r>
            <a:r>
              <a:rPr lang="ko-KR" altLang="en-US" sz="1400" dirty="0" smtClean="0"/>
              <a:t>의 크기에 의존적이고</a:t>
            </a:r>
            <a:r>
              <a:rPr lang="en-US" altLang="ko-KR" sz="1400" dirty="0" smtClean="0"/>
              <a:t>, layer</a:t>
            </a:r>
            <a:r>
              <a:rPr lang="ko-KR" altLang="en-US" sz="1400" dirty="0" smtClean="0"/>
              <a:t>의 크기가 커질 수록 작아짐</a:t>
            </a:r>
            <a:endParaRPr lang="en-US" altLang="ko-KR" sz="1400" dirty="0" smtClean="0"/>
          </a:p>
        </p:txBody>
      </p:sp>
      <p:sp>
        <p:nvSpPr>
          <p:cNvPr id="25" name="오른쪽 화살표 24"/>
          <p:cNvSpPr/>
          <p:nvPr/>
        </p:nvSpPr>
        <p:spPr>
          <a:xfrm>
            <a:off x="2123107" y="3558789"/>
            <a:ext cx="751575" cy="371689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26" name="TextBox 25"/>
          <p:cNvSpPr txBox="1"/>
          <p:nvPr/>
        </p:nvSpPr>
        <p:spPr>
          <a:xfrm>
            <a:off x="3007435" y="3556593"/>
            <a:ext cx="531126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Weight</a:t>
            </a:r>
            <a:r>
              <a:rPr lang="ko-KR" altLang="en-US" sz="1400" dirty="0" smtClean="0"/>
              <a:t>의 분산이 작아진다는 것은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표현력이 작아진다는 의미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2606652" y="4761263"/>
                <a:ext cx="2649892" cy="9432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e>
                      </m:d>
                      <m:r>
                        <a:rPr lang="en-US" altLang="ko-K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ko-KR" dirty="0" smtClean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6652" y="4761263"/>
                <a:ext cx="2649892" cy="94327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오른쪽 화살표 27"/>
          <p:cNvSpPr/>
          <p:nvPr/>
        </p:nvSpPr>
        <p:spPr>
          <a:xfrm>
            <a:off x="5683700" y="5113675"/>
            <a:ext cx="751575" cy="371689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32503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21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48903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각 </a:t>
            </a:r>
            <a:r>
              <a:rPr lang="en-US" altLang="ko-KR" sz="2000" b="1" dirty="0" smtClean="0"/>
              <a:t>layer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activation value</a:t>
            </a:r>
            <a:r>
              <a:rPr lang="ko-KR" alt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2000" b="1" dirty="0" smtClean="0"/>
              <a:t>distribution</a:t>
            </a:r>
            <a:endParaRPr lang="ko-KR" altLang="en-US" sz="2000" b="1" dirty="0"/>
          </a:p>
        </p:txBody>
      </p:sp>
      <p:pic>
        <p:nvPicPr>
          <p:cNvPr id="15362" name="Picture 2" descr="http://cfile9.uf.tistory.com/image/23352F3A583E21401CC4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2" y="1634375"/>
            <a:ext cx="5026583" cy="18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cfile2.uf.tistory.com/image/27778F3A583E214129CB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1" y="3545099"/>
            <a:ext cx="5026583" cy="18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91059" y="1680101"/>
            <a:ext cx="228505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Standard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Uniform initializer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91059" y="3672236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Xavier initializer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689359" y="5790468"/>
            <a:ext cx="876257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Hyperbolic tangent activation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activation value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한 히스토그램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52406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22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7909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Learning </a:t>
            </a:r>
            <a:r>
              <a:rPr lang="ko-KR" altLang="en-US" sz="2000" b="1" dirty="0" smtClean="0"/>
              <a:t>중 각 </a:t>
            </a:r>
            <a:r>
              <a:rPr lang="en-US" altLang="ko-KR" sz="2000" b="1" dirty="0" smtClean="0"/>
              <a:t>layer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Back-propagated gradient</a:t>
            </a:r>
            <a:r>
              <a:rPr lang="ko-KR" alt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2000" b="1" dirty="0" smtClean="0"/>
              <a:t>distribution</a:t>
            </a:r>
            <a:endParaRPr lang="ko-KR" altLang="en-US" sz="2000" b="1" dirty="0"/>
          </a:p>
        </p:txBody>
      </p:sp>
      <p:pic>
        <p:nvPicPr>
          <p:cNvPr id="15362" name="Picture 2" descr="http://cfile9.uf.tistory.com/image/23352F3A583E21401CC4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2" y="1634375"/>
            <a:ext cx="5026583" cy="18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http://cfile2.uf.tistory.com/image/27778F3A583E214129CB0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1" y="3545099"/>
            <a:ext cx="5026583" cy="18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91059" y="1680101"/>
            <a:ext cx="228505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Standard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Uniform initializer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91059" y="3672236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Xavier initializer</a:t>
            </a:r>
          </a:p>
        </p:txBody>
      </p:sp>
      <p:pic>
        <p:nvPicPr>
          <p:cNvPr id="19458" name="Picture 2" descr="http://cfile6.uf.tistory.com/image/2324444F583E2458158A9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0" y="1632084"/>
            <a:ext cx="5022479" cy="183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://cfile26.uf.tistory.com/image/243B2E4F583E245814692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0" y="3535991"/>
            <a:ext cx="5022479" cy="183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타원 1"/>
          <p:cNvSpPr/>
          <p:nvPr/>
        </p:nvSpPr>
        <p:spPr>
          <a:xfrm>
            <a:off x="3430493" y="1553271"/>
            <a:ext cx="543859" cy="352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430493" y="3460054"/>
            <a:ext cx="543859" cy="352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221387" y="5861128"/>
            <a:ext cx="968196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Hyperbolic tangent activation</a:t>
            </a:r>
            <a:r>
              <a:rPr lang="ko-KR" altLang="en-US" dirty="0" smtClean="0"/>
              <a:t>을 사용한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된 </a:t>
            </a:r>
            <a:r>
              <a:rPr lang="en-US" altLang="ko-KR" dirty="0" smtClean="0"/>
              <a:t>Back-propagated gradients</a:t>
            </a:r>
            <a:r>
              <a:rPr lang="ko-KR" altLang="en-US" dirty="0" smtClean="0"/>
              <a:t> 히스토그램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58135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-11952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23/30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503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각 </a:t>
            </a:r>
            <a:r>
              <a:rPr lang="en-US" altLang="ko-KR" sz="2000" b="1" dirty="0" smtClean="0"/>
              <a:t>layer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weight gradients</a:t>
            </a:r>
            <a:r>
              <a:rPr lang="ko-KR" altLang="en-US" sz="2000" b="1" dirty="0" smtClean="0">
                <a:solidFill>
                  <a:schemeClr val="accent5"/>
                </a:solidFill>
              </a:rPr>
              <a:t> </a:t>
            </a:r>
            <a:r>
              <a:rPr lang="en-US" altLang="ko-KR" sz="2000" b="1" dirty="0" smtClean="0"/>
              <a:t>distribution</a:t>
            </a:r>
            <a:endParaRPr lang="ko-KR" altLang="en-US" sz="2000" b="1" dirty="0"/>
          </a:p>
        </p:txBody>
      </p:sp>
      <p:pic>
        <p:nvPicPr>
          <p:cNvPr id="15362" name="Picture 2" descr="http://cfile9.uf.tistory.com/image/23352F3A583E21401CC49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2" y="1634375"/>
            <a:ext cx="5026583" cy="1831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691059" y="1680101"/>
            <a:ext cx="228505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Standard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Uniform initializer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91059" y="3928854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Xavier initializer</a:t>
            </a:r>
          </a:p>
        </p:txBody>
      </p:sp>
      <p:pic>
        <p:nvPicPr>
          <p:cNvPr id="18434" name="Picture 2" descr="http://cfile10.uf.tistory.com/image/27644C4D583FF66A27AFA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124" y="1664062"/>
            <a:ext cx="5022479" cy="210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cfile30.uf.tistory.com/image/275F484D583FF66A2873D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020" y="3928854"/>
            <a:ext cx="5022479" cy="214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타원 16"/>
          <p:cNvSpPr/>
          <p:nvPr/>
        </p:nvSpPr>
        <p:spPr>
          <a:xfrm>
            <a:off x="3430493" y="1587917"/>
            <a:ext cx="543859" cy="352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3430493" y="3852141"/>
            <a:ext cx="543859" cy="35210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749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24/30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5129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각 데이터 셋에 대한 학습 결과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(test error)</a:t>
            </a:r>
            <a:endParaRPr lang="ko-KR" altLang="en-US" sz="2000" b="1" dirty="0">
              <a:solidFill>
                <a:schemeClr val="accent5"/>
              </a:solidFill>
            </a:endParaRPr>
          </a:p>
        </p:txBody>
      </p:sp>
      <p:pic>
        <p:nvPicPr>
          <p:cNvPr id="20482" name="Picture 2" descr="http://cfile1.uf.tistory.com/image/274ED049583FF6911DFD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6828" y="2236178"/>
            <a:ext cx="7745320" cy="264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/>
          <p:cNvCxnSpPr/>
          <p:nvPr/>
        </p:nvCxnSpPr>
        <p:spPr>
          <a:xfrm>
            <a:off x="4267200" y="3690984"/>
            <a:ext cx="5247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267200" y="4396207"/>
            <a:ext cx="5247341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475578" y="5115273"/>
            <a:ext cx="1134085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/>
              <a:t>5</a:t>
            </a:r>
            <a:r>
              <a:rPr lang="ko-KR" altLang="en-US" dirty="0" smtClean="0"/>
              <a:t>개의 </a:t>
            </a:r>
            <a:r>
              <a:rPr lang="en-US" altLang="ko-KR" dirty="0" smtClean="0"/>
              <a:t>Hidden Layer</a:t>
            </a:r>
            <a:r>
              <a:rPr lang="ko-KR" altLang="en-US" dirty="0" smtClean="0"/>
              <a:t>를 사용한 </a:t>
            </a:r>
            <a:r>
              <a:rPr lang="en-US" altLang="ko-KR" dirty="0" smtClean="0"/>
              <a:t>deep network</a:t>
            </a:r>
            <a:r>
              <a:rPr lang="ko-KR" altLang="en-US" dirty="0" smtClean="0"/>
              <a:t>에서 각각의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과 초기화 방법을 </a:t>
            </a:r>
            <a:endParaRPr lang="en-US" altLang="ko-KR" dirty="0" smtClean="0"/>
          </a:p>
          <a:p>
            <a:pPr>
              <a:lnSpc>
                <a:spcPct val="150000"/>
              </a:lnSpc>
            </a:pPr>
            <a:r>
              <a:rPr lang="ko-KR" altLang="en-US" dirty="0" smtClean="0"/>
              <a:t>사용했을 때</a:t>
            </a:r>
            <a:r>
              <a:rPr lang="en-US" altLang="ko-KR" dirty="0"/>
              <a:t> </a:t>
            </a:r>
            <a:r>
              <a:rPr lang="ko-KR" altLang="en-US" dirty="0" smtClean="0"/>
              <a:t>나온 </a:t>
            </a:r>
            <a:r>
              <a:rPr lang="en-US" altLang="ko-KR" dirty="0" smtClean="0"/>
              <a:t>test  error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/>
              <a:t>‘N’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normalize</a:t>
            </a:r>
            <a:r>
              <a:rPr lang="ko-KR" altLang="en-US" dirty="0" smtClean="0"/>
              <a:t>된 초기화 방법을 사용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4130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14062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25/30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66438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Learning </a:t>
            </a:r>
            <a:r>
              <a:rPr lang="ko-KR" altLang="en-US" sz="2000" b="1" dirty="0" smtClean="0"/>
              <a:t>중 각 </a:t>
            </a:r>
            <a:r>
              <a:rPr lang="en-US" altLang="ko-KR" sz="2000" b="1" dirty="0" smtClean="0"/>
              <a:t>layer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weights gradients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distribution</a:t>
            </a:r>
            <a:endParaRPr lang="ko-KR" altLang="en-US" sz="2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41406" t="26979" r="9922" b="8849"/>
          <a:stretch/>
        </p:blipFill>
        <p:spPr>
          <a:xfrm>
            <a:off x="3220326" y="2090757"/>
            <a:ext cx="5712219" cy="40893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214792" y="2331997"/>
            <a:ext cx="228505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Standard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Uniform initializer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214792" y="4324132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Xavier initializer</a:t>
            </a:r>
          </a:p>
        </p:txBody>
      </p:sp>
    </p:spTree>
    <p:extLst>
      <p:ext uri="{BB962C8B-B14F-4D97-AF65-F5344CB8AC3E}">
        <p14:creationId xmlns:p14="http://schemas.microsoft.com/office/powerpoint/2010/main" val="3134505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26/30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66382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Learning </a:t>
            </a:r>
            <a:r>
              <a:rPr lang="ko-KR" altLang="en-US" sz="2000" b="1" dirty="0" smtClean="0"/>
              <a:t>중 각 </a:t>
            </a:r>
            <a:r>
              <a:rPr lang="en-US" altLang="ko-KR" sz="2000" b="1" dirty="0" smtClean="0"/>
              <a:t>layer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>
                <a:solidFill>
                  <a:schemeClr val="accent5"/>
                </a:solidFill>
              </a:rPr>
              <a:t>activation value</a:t>
            </a:r>
            <a:r>
              <a:rPr lang="ko-KR" altLang="en-US" sz="2000" b="1" dirty="0" smtClean="0"/>
              <a:t>의 </a:t>
            </a:r>
            <a:r>
              <a:rPr lang="en-US" altLang="ko-KR" sz="2000" b="1" dirty="0" smtClean="0"/>
              <a:t>distribution</a:t>
            </a:r>
            <a:endParaRPr lang="ko-KR" altLang="en-US" sz="2000" b="1" dirty="0"/>
          </a:p>
        </p:txBody>
      </p:sp>
      <p:pic>
        <p:nvPicPr>
          <p:cNvPr id="24578" name="Picture 2" descr="http://cfile1.uf.tistory.com/image/2544EC49583FFE1A2592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683" y="2218288"/>
            <a:ext cx="7750188" cy="2824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_x450886432" descr="EMB00009b2c6b1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667" y="2218288"/>
            <a:ext cx="3625816" cy="1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450886832" descr="EMB00009b2c6b17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667" y="3672816"/>
            <a:ext cx="3625816" cy="132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9113616" y="5093704"/>
            <a:ext cx="2285057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Standard</a:t>
            </a:r>
          </a:p>
          <a:p>
            <a:pPr algn="ctr">
              <a:lnSpc>
                <a:spcPct val="150000"/>
              </a:lnSpc>
            </a:pPr>
            <a:r>
              <a:rPr lang="en-US" altLang="ko-KR" sz="1400" dirty="0" smtClean="0"/>
              <a:t>Uniform initializer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30589" y="5275273"/>
            <a:ext cx="2285057" cy="373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Xavier initializer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2538476" y="5849019"/>
            <a:ext cx="43988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/>
              <a:t>Marker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활성화 값 분포의 </a:t>
            </a:r>
            <a:r>
              <a:rPr lang="en-US" altLang="ko-KR" dirty="0" smtClean="0"/>
              <a:t>98 </a:t>
            </a:r>
            <a:r>
              <a:rPr lang="ko-KR" altLang="en-US" dirty="0" smtClean="0"/>
              <a:t>백분위 수</a:t>
            </a:r>
            <a:endParaRPr lang="en-US" altLang="ko-KR" dirty="0" smtClean="0"/>
          </a:p>
          <a:p>
            <a:r>
              <a:rPr lang="en-US" altLang="ko-KR" dirty="0" smtClean="0"/>
              <a:t>Marker</a:t>
            </a:r>
            <a:r>
              <a:rPr lang="ko-KR" altLang="en-US" dirty="0" smtClean="0"/>
              <a:t>가 있는 실선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표준 편차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3658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27/30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39349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Shapeset-3x2</a:t>
            </a:r>
            <a:r>
              <a:rPr lang="ko-KR" altLang="en-US" sz="2000" b="1" dirty="0" smtClean="0"/>
              <a:t>에 대한 </a:t>
            </a:r>
            <a:r>
              <a:rPr lang="en-US" altLang="ko-KR" sz="2000" b="1" dirty="0" smtClean="0"/>
              <a:t>Test error</a:t>
            </a:r>
            <a:endParaRPr lang="ko-KR" altLang="en-US" sz="2000" b="1" dirty="0"/>
          </a:p>
        </p:txBody>
      </p:sp>
      <p:pic>
        <p:nvPicPr>
          <p:cNvPr id="23554" name="Picture 2" descr="http://cfile22.uf.tistory.com/image/27544C4A5840F48D2F3CB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7778" y="1597279"/>
            <a:ext cx="5643419" cy="411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22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/>
              <a:t>7</a:t>
            </a:r>
            <a:r>
              <a:rPr lang="en-US" altLang="ko-KR" sz="2400" b="1" dirty="0" smtClean="0"/>
              <a:t>. </a:t>
            </a:r>
            <a:r>
              <a:rPr lang="ko-KR" altLang="en-US" sz="2400" b="1" dirty="0" smtClean="0"/>
              <a:t>실험 결과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28/30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4387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MNIST, CIFAR-10</a:t>
            </a:r>
            <a:r>
              <a:rPr lang="ko-KR" altLang="en-US" sz="2000" b="1" dirty="0" smtClean="0"/>
              <a:t>에 대한 </a:t>
            </a:r>
            <a:r>
              <a:rPr lang="en-US" altLang="ko-KR" sz="2000" b="1" dirty="0" smtClean="0"/>
              <a:t>Test error</a:t>
            </a:r>
            <a:endParaRPr lang="ko-KR" altLang="en-US" sz="2000" b="1" dirty="0"/>
          </a:p>
        </p:txBody>
      </p:sp>
      <p:pic>
        <p:nvPicPr>
          <p:cNvPr id="22530" name="Picture 2" descr="http://cfile26.uf.tistory.com/image/222F2B4A5840F48F32AA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8798" y="1758812"/>
            <a:ext cx="4131003" cy="3694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http://cfile24.uf.tistory.com/image/2279714A5840F48E059B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730" y="1790942"/>
            <a:ext cx="4121823" cy="366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5333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8. </a:t>
            </a:r>
            <a:r>
              <a:rPr lang="ko-KR" altLang="en-US" sz="2400" b="1" dirty="0" smtClean="0"/>
              <a:t>코드 구현 및 설명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29/30</a:t>
            </a:r>
            <a:endParaRPr lang="ko-KR" altLang="en-US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제목 1"/>
          <p:cNvSpPr txBox="1">
            <a:spLocks/>
          </p:cNvSpPr>
          <p:nvPr/>
        </p:nvSpPr>
        <p:spPr>
          <a:xfrm>
            <a:off x="1178718" y="246681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6000" b="1" dirty="0" smtClean="0"/>
              <a:t>코드 구현 및 설명</a:t>
            </a:r>
            <a:endParaRPr lang="ko-KR" altLang="en-US" sz="6000" b="1" dirty="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1178718" y="351986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1" dirty="0" smtClean="0"/>
              <a:t>감사합니다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3227783" y="4464177"/>
            <a:ext cx="5736432" cy="13388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class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Xavier_Initializer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Initializer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def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shape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8888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super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().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B200B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__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shape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/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def</a:t>
            </a:r>
            <a:r>
              <a:rPr kumimoji="0" lang="ko-KR" altLang="ko-KR" sz="900" b="1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</a:t>
            </a:r>
            <a:r>
              <a:rPr kumimoji="0" lang="ko-KR" altLang="ko-KR" sz="900" b="1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initialize_param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):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init_range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np.sqrt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6.0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/ 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.shape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0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 +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.shape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[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1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]))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.param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=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tfg.Variable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init_range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-(-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init_range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*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np.random.random_sample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size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.shape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 + (-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init_range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))</a:t>
            </a:r>
            <a:b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</a:b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            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, 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A492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=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94558D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self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.name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굴림체" panose="020B0609000101010101" pitchFamily="49" charset="-127"/>
                <a:ea typeface="굴림체" panose="020B0609000101010101" pitchFamily="49" charset="-127"/>
              </a:rPr>
              <a:t>)</a:t>
            </a: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90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1. Intro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/>
              <a:t>3/30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067647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7554" y="1689256"/>
            <a:ext cx="9003106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dirty="0" smtClean="0"/>
              <a:t>non-linear activation function</a:t>
            </a:r>
            <a:r>
              <a:rPr lang="ko-KR" altLang="en-US" dirty="0" smtClean="0"/>
              <a:t>의 값의 분포와 움직임 분석</a:t>
            </a:r>
            <a:endParaRPr lang="en-US" altLang="ko-KR" dirty="0" smtClean="0"/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dirty="0" smtClean="0"/>
              <a:t>Random initializer</a:t>
            </a:r>
            <a:r>
              <a:rPr lang="ko-KR" altLang="en-US" dirty="0" smtClean="0"/>
              <a:t>를 사용하는 </a:t>
            </a:r>
            <a:r>
              <a:rPr lang="en-US" altLang="ko-KR" dirty="0" smtClean="0"/>
              <a:t>Logistic sigmoid activation function</a:t>
            </a:r>
            <a:r>
              <a:rPr lang="ko-KR" altLang="en-US" dirty="0" smtClean="0"/>
              <a:t>의 문제점 분석</a:t>
            </a:r>
            <a:endParaRPr lang="en-US" altLang="ko-KR" dirty="0" smtClean="0"/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dirty="0" smtClean="0"/>
              <a:t>Non-linearity</a:t>
            </a:r>
            <a:r>
              <a:rPr lang="ko-KR" altLang="en-US" dirty="0" smtClean="0"/>
              <a:t>를 갖는 </a:t>
            </a:r>
            <a:r>
              <a:rPr lang="en-US" altLang="ko-KR" dirty="0" smtClean="0"/>
              <a:t>activation function</a:t>
            </a:r>
            <a:r>
              <a:rPr lang="ko-KR" altLang="en-US" dirty="0" smtClean="0"/>
              <a:t>의 유용성 분석</a:t>
            </a:r>
            <a:endParaRPr lang="en-US" altLang="ko-KR" dirty="0" smtClean="0"/>
          </a:p>
          <a:p>
            <a:pPr marL="342900" indent="-342900" fontAlgn="base">
              <a:lnSpc>
                <a:spcPct val="150000"/>
              </a:lnSpc>
              <a:buAutoNum type="arabicPeriod"/>
            </a:pPr>
            <a:r>
              <a:rPr lang="en-US" altLang="ko-KR" dirty="0" smtClean="0"/>
              <a:t>Saturated unit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saturation</a:t>
            </a:r>
            <a:r>
              <a:rPr lang="ko-KR" altLang="en-US" dirty="0" smtClean="0"/>
              <a:t>영역 밖으로 이동시키는 방법에 대한 연구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Xavier initializer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475578" y="1027443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논문의 목적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07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3521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178718" y="246681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6000" b="1" dirty="0" smtClean="0"/>
              <a:t>Q &amp; A</a:t>
            </a:r>
            <a:endParaRPr lang="ko-KR" altLang="en-US" sz="6000" b="1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50800" y="6629400"/>
            <a:ext cx="120745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제목 1"/>
          <p:cNvSpPr txBox="1">
            <a:spLocks/>
          </p:cNvSpPr>
          <p:nvPr/>
        </p:nvSpPr>
        <p:spPr>
          <a:xfrm>
            <a:off x="1178718" y="3519860"/>
            <a:ext cx="9834563" cy="965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2400" b="1" dirty="0" smtClean="0"/>
              <a:t>감사합니다</a:t>
            </a:r>
            <a:r>
              <a:rPr lang="en-US" altLang="ko-KR" sz="2400" b="1" dirty="0" smtClean="0"/>
              <a:t>.</a:t>
            </a:r>
            <a:endParaRPr lang="ko-KR" altLang="en-US" sz="2400" b="1" dirty="0"/>
          </a:p>
        </p:txBody>
      </p:sp>
      <p:cxnSp>
        <p:nvCxnSpPr>
          <p:cNvPr id="12" name="직선 연결선 11"/>
          <p:cNvCxnSpPr/>
          <p:nvPr/>
        </p:nvCxnSpPr>
        <p:spPr>
          <a:xfrm>
            <a:off x="50800" y="304800"/>
            <a:ext cx="1207452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485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1. Intro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4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067647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477554" y="1493287"/>
                <a:ext cx="6722353" cy="15744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lnSpc>
                    <a:spcPct val="150000"/>
                  </a:lnSpc>
                </a:pPr>
                <a:r>
                  <a:rPr lang="ko-KR" altLang="en-US" dirty="0" smtClean="0"/>
                  <a:t>전통적인 초기화 방법</a:t>
                </a:r>
                <a:endParaRPr lang="en-US" altLang="ko-KR" dirty="0" smtClean="0"/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- Gaussian distribution</a:t>
                </a:r>
                <a:r>
                  <a:rPr lang="ko-KR" altLang="en-US" dirty="0" smtClean="0"/>
                  <a:t>을 갖는 랜덤 값으로 초기하</a:t>
                </a:r>
                <a:endParaRPr lang="en-US" altLang="ko-KR" dirty="0" smtClean="0"/>
              </a:p>
              <a:p>
                <a:pPr fontAlgn="base">
                  <a:lnSpc>
                    <a:spcPct val="150000"/>
                  </a:lnSpc>
                </a:pPr>
                <a:r>
                  <a:rPr lang="en-US" altLang="ko-KR" dirty="0"/>
                  <a:t> </a:t>
                </a:r>
                <a:r>
                  <a:rPr lang="en-US" altLang="ko-KR" dirty="0" smtClean="0"/>
                  <a:t>- Uniform distribution(</a:t>
                </a:r>
                <a14:m>
                  <m:oMath xmlns:m="http://schemas.openxmlformats.org/officeDocument/2006/math">
                    <m:r>
                      <a:rPr lang="en-US" altLang="ko-KR" i="1" dirty="0" smtClean="0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begChr m:val="["/>
                        <m:endChr m:val="]"/>
                        <m:ctrlP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  <m:r>
                          <a:rPr lang="en-US" altLang="ko-KR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altLang="ko-KR" b="0" i="1" dirty="0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r>
                  <a:rPr lang="en-US" altLang="ko-KR" dirty="0" smtClean="0"/>
                  <a:t>)</a:t>
                </a:r>
                <a:r>
                  <a:rPr lang="ko-KR" altLang="en-US" dirty="0" smtClean="0"/>
                  <a:t>을 갖는 랜덤 값으로 초기화</a:t>
                </a:r>
                <a:endParaRPr lang="en-US" altLang="ko-KR" dirty="0" smtClean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554" y="1493287"/>
                <a:ext cx="6722353" cy="1574470"/>
              </a:xfrm>
              <a:prstGeom prst="rect">
                <a:avLst/>
              </a:prstGeom>
              <a:blipFill>
                <a:blip r:embed="rId2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1475578" y="1027443"/>
            <a:ext cx="63421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/>
              <a:t>전통적인 </a:t>
            </a:r>
            <a:r>
              <a:rPr lang="en-US" altLang="ko-KR" sz="2000" b="1" dirty="0" smtClean="0"/>
              <a:t>Neural Network </a:t>
            </a:r>
            <a:r>
              <a:rPr lang="ko-KR" altLang="en-US" sz="2000" b="1" dirty="0" smtClean="0"/>
              <a:t>초기화의 문제점과 해결책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오른쪽 화살표 2"/>
          <p:cNvSpPr/>
          <p:nvPr/>
        </p:nvSpPr>
        <p:spPr>
          <a:xfrm>
            <a:off x="2360706" y="3426261"/>
            <a:ext cx="1434355" cy="699292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문제점</a:t>
            </a:r>
            <a:endParaRPr lang="ko-KR" altLang="en-US" sz="1100" dirty="0"/>
          </a:p>
        </p:txBody>
      </p:sp>
      <p:sp>
        <p:nvSpPr>
          <p:cNvPr id="25" name="TextBox 24"/>
          <p:cNvSpPr txBox="1"/>
          <p:nvPr/>
        </p:nvSpPr>
        <p:spPr>
          <a:xfrm>
            <a:off x="4005695" y="3341012"/>
            <a:ext cx="3430747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/>
              <a:t>지난 수업에서 실험적으로 확인</a:t>
            </a:r>
            <a:endParaRPr lang="en-US" altLang="ko-KR" dirty="0" smtClean="0"/>
          </a:p>
          <a:p>
            <a:pPr fontAlgn="base">
              <a:lnSpc>
                <a:spcPct val="150000"/>
              </a:lnSpc>
            </a:pPr>
            <a:r>
              <a:rPr lang="ko-KR" altLang="en-US" dirty="0" smtClean="0"/>
              <a:t>자세한 내용은 뒤에서</a:t>
            </a:r>
            <a:r>
              <a:rPr lang="en-US" altLang="ko-KR" dirty="0" smtClean="0"/>
              <a:t>..</a:t>
            </a:r>
          </a:p>
        </p:txBody>
      </p:sp>
      <p:sp>
        <p:nvSpPr>
          <p:cNvPr id="34" name="오른쪽 화살표 33"/>
          <p:cNvSpPr/>
          <p:nvPr/>
        </p:nvSpPr>
        <p:spPr>
          <a:xfrm>
            <a:off x="4005695" y="4571820"/>
            <a:ext cx="1464233" cy="699292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첫번째 해결책</a:t>
            </a:r>
            <a:endParaRPr lang="ko-KR" altLang="en-US" sz="1100" dirty="0"/>
          </a:p>
        </p:txBody>
      </p:sp>
      <p:sp>
        <p:nvSpPr>
          <p:cNvPr id="35" name="TextBox 34"/>
          <p:cNvSpPr txBox="1"/>
          <p:nvPr/>
        </p:nvSpPr>
        <p:spPr>
          <a:xfrm>
            <a:off x="5721068" y="4486571"/>
            <a:ext cx="4460195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dirty="0" smtClean="0"/>
              <a:t>Unsupervised pre-training</a:t>
            </a:r>
            <a:r>
              <a:rPr lang="ko-KR" altLang="en-US" dirty="0" smtClean="0"/>
              <a:t>을 통한 초기화</a:t>
            </a:r>
            <a:endParaRPr lang="en-US" altLang="ko-KR" dirty="0" smtClean="0"/>
          </a:p>
          <a:p>
            <a:pPr marL="285750" indent="-285750" fontAlgn="base">
              <a:lnSpc>
                <a:spcPct val="150000"/>
              </a:lnSpc>
              <a:buFontTx/>
              <a:buChar char="-"/>
            </a:pPr>
            <a:r>
              <a:rPr lang="en-US" altLang="ko-KR" b="1" dirty="0" smtClean="0"/>
              <a:t>Deep Belief Network</a:t>
            </a:r>
          </a:p>
        </p:txBody>
      </p:sp>
    </p:spTree>
    <p:extLst>
      <p:ext uri="{BB962C8B-B14F-4D97-AF65-F5344CB8AC3E}">
        <p14:creationId xmlns:p14="http://schemas.microsoft.com/office/powerpoint/2010/main" val="104204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ep belief network에 대한 이미지 검색결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72" y="942327"/>
            <a:ext cx="4984189" cy="2409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1. Intro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5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067647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7554" y="3493344"/>
            <a:ext cx="7077387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1600" dirty="0" smtClean="0"/>
              <a:t>Unsupervised </a:t>
            </a:r>
            <a:r>
              <a:rPr lang="ko-KR" altLang="en-US" sz="1600" dirty="0" smtClean="0"/>
              <a:t>로 각 </a:t>
            </a:r>
            <a:r>
              <a:rPr lang="en-US" altLang="ko-KR" sz="1600" dirty="0" smtClean="0"/>
              <a:t>layer</a:t>
            </a:r>
            <a:r>
              <a:rPr lang="ko-KR" altLang="en-US" sz="1600" dirty="0" smtClean="0"/>
              <a:t>의 </a:t>
            </a:r>
            <a:r>
              <a:rPr lang="en-US" altLang="ko-KR" sz="1600" dirty="0" smtClean="0"/>
              <a:t>weight</a:t>
            </a:r>
            <a:r>
              <a:rPr lang="ko-KR" altLang="en-US" sz="1600" dirty="0" smtClean="0"/>
              <a:t>를 학습시켜서</a:t>
            </a:r>
            <a:r>
              <a:rPr lang="en-US" altLang="ko-KR" sz="1600" dirty="0" smtClean="0"/>
              <a:t>, Weight</a:t>
            </a:r>
            <a:r>
              <a:rPr lang="ko-KR" altLang="en-US" sz="1600" dirty="0" smtClean="0"/>
              <a:t>의 값을 초기화함</a:t>
            </a:r>
            <a:endParaRPr lang="en-US" altLang="ko-KR" sz="1600" dirty="0" smtClean="0"/>
          </a:p>
        </p:txBody>
      </p:sp>
      <p:sp>
        <p:nvSpPr>
          <p:cNvPr id="19" name="TextBox 18"/>
          <p:cNvSpPr txBox="1"/>
          <p:nvPr/>
        </p:nvSpPr>
        <p:spPr>
          <a:xfrm>
            <a:off x="1475578" y="1027443"/>
            <a:ext cx="2728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Deep Belief Network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오른쪽 화살표 14"/>
          <p:cNvSpPr/>
          <p:nvPr/>
        </p:nvSpPr>
        <p:spPr>
          <a:xfrm>
            <a:off x="1573272" y="4001744"/>
            <a:ext cx="1187857" cy="567300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/>
              <a:t>문제점</a:t>
            </a:r>
            <a:r>
              <a:rPr lang="en-US" altLang="ko-KR" sz="1100" dirty="0" smtClean="0"/>
              <a:t>?</a:t>
            </a:r>
            <a:endParaRPr lang="ko-KR" alt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2899393" y="4076206"/>
            <a:ext cx="4105611" cy="4140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dirty="0" smtClean="0"/>
              <a:t>초기화 과정의 모델 구현 및 수행이 어려움</a:t>
            </a:r>
            <a:endParaRPr lang="en-US" altLang="ko-KR" sz="16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2840054" y="4915832"/>
            <a:ext cx="6681766" cy="5749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간단하게 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weight</a:t>
            </a:r>
            <a:r>
              <a:rPr lang="ko-KR" altLang="en-US" sz="2400" b="1" dirty="0" smtClean="0">
                <a:solidFill>
                  <a:schemeClr val="accent2">
                    <a:lumMod val="50000"/>
                  </a:schemeClr>
                </a:solidFill>
              </a:rPr>
              <a:t>초기화를 하는 방법은 없을까</a:t>
            </a:r>
            <a:r>
              <a:rPr lang="en-US" altLang="ko-KR" sz="2400" b="1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0766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2. </a:t>
            </a:r>
            <a:r>
              <a:rPr lang="ko-KR" altLang="en-US" sz="2400" b="1" dirty="0" smtClean="0"/>
              <a:t>데이터 셋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6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067647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578" y="1027443"/>
            <a:ext cx="2065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Infinite Dataset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4" name="직사각형 23"/>
          <p:cNvSpPr/>
          <p:nvPr/>
        </p:nvSpPr>
        <p:spPr>
          <a:xfrm>
            <a:off x="889001" y="3491597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475578" y="3451393"/>
            <a:ext cx="1868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Finite Dataset</a:t>
            </a:r>
            <a:endParaRPr lang="ko-KR" altLang="en-US" sz="2000" b="1" dirty="0"/>
          </a:p>
        </p:txBody>
      </p:sp>
      <p:sp>
        <p:nvSpPr>
          <p:cNvPr id="26" name="TextBox 25"/>
          <p:cNvSpPr txBox="1"/>
          <p:nvPr/>
        </p:nvSpPr>
        <p:spPr>
          <a:xfrm>
            <a:off x="1475578" y="1548426"/>
            <a:ext cx="81033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Shapeset-3x2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9</a:t>
            </a:r>
            <a:r>
              <a:rPr lang="ko-KR" altLang="en-US" sz="1400" dirty="0" smtClean="0"/>
              <a:t>개의 클래스로 구성됨 </a:t>
            </a:r>
            <a:r>
              <a:rPr lang="en-US" altLang="ko-KR" sz="1400" dirty="0" smtClean="0"/>
              <a:t>=&gt; 3</a:t>
            </a:r>
            <a:r>
              <a:rPr lang="ko-KR" altLang="en-US" sz="1400" dirty="0" smtClean="0"/>
              <a:t>개의 클래스</a:t>
            </a:r>
            <a:r>
              <a:rPr lang="en-US" altLang="ko-KR" sz="1400" dirty="0" smtClean="0"/>
              <a:t>(Triangle, parallelogram, ellipse) + </a:t>
            </a:r>
            <a:r>
              <a:rPr lang="ko-KR" altLang="en-US" sz="1400" dirty="0" smtClean="0"/>
              <a:t>각 모양의 조합</a:t>
            </a:r>
            <a:r>
              <a:rPr lang="en-US" altLang="ko-KR" sz="1400" dirty="0" smtClean="0"/>
              <a:t>(6</a:t>
            </a:r>
            <a:r>
              <a:rPr lang="ko-KR" altLang="en-US" sz="1400" dirty="0" smtClean="0"/>
              <a:t>개</a:t>
            </a:r>
            <a:r>
              <a:rPr lang="en-US" altLang="ko-KR" sz="1400" dirty="0" smtClean="0"/>
              <a:t>)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15275"/>
              </p:ext>
            </p:extLst>
          </p:nvPr>
        </p:nvGraphicFramePr>
        <p:xfrm>
          <a:off x="992095" y="4228093"/>
          <a:ext cx="10303435" cy="176732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2060687">
                  <a:extLst>
                    <a:ext uri="{9D8B030D-6E8A-4147-A177-3AD203B41FA5}">
                      <a16:colId xmlns:a16="http://schemas.microsoft.com/office/drawing/2014/main" val="2778733292"/>
                    </a:ext>
                  </a:extLst>
                </a:gridCol>
                <a:gridCol w="2060687">
                  <a:extLst>
                    <a:ext uri="{9D8B030D-6E8A-4147-A177-3AD203B41FA5}">
                      <a16:colId xmlns:a16="http://schemas.microsoft.com/office/drawing/2014/main" val="437662256"/>
                    </a:ext>
                  </a:extLst>
                </a:gridCol>
                <a:gridCol w="2060687">
                  <a:extLst>
                    <a:ext uri="{9D8B030D-6E8A-4147-A177-3AD203B41FA5}">
                      <a16:colId xmlns:a16="http://schemas.microsoft.com/office/drawing/2014/main" val="203276471"/>
                    </a:ext>
                  </a:extLst>
                </a:gridCol>
                <a:gridCol w="2060687">
                  <a:extLst>
                    <a:ext uri="{9D8B030D-6E8A-4147-A177-3AD203B41FA5}">
                      <a16:colId xmlns:a16="http://schemas.microsoft.com/office/drawing/2014/main" val="229632470"/>
                    </a:ext>
                  </a:extLst>
                </a:gridCol>
                <a:gridCol w="2060687">
                  <a:extLst>
                    <a:ext uri="{9D8B030D-6E8A-4147-A177-3AD203B41FA5}">
                      <a16:colId xmlns:a16="http://schemas.microsoft.com/office/drawing/2014/main" val="1716048472"/>
                    </a:ext>
                  </a:extLst>
                </a:gridCol>
              </a:tblGrid>
              <a:tr h="4216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 smtClean="0"/>
                        <a:t>DataSet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shape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r>
                        <a:rPr lang="en-US" altLang="ko-KR" baseline="0" dirty="0" smtClean="0"/>
                        <a:t> of training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 of validation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#</a:t>
                      </a:r>
                      <a:r>
                        <a:rPr lang="en-US" altLang="ko-KR" baseline="0" dirty="0" smtClean="0"/>
                        <a:t> of test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4386320"/>
                  </a:ext>
                </a:extLst>
              </a:tr>
              <a:tr h="448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MNIST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(28x28)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378831"/>
                  </a:ext>
                </a:extLst>
              </a:tr>
              <a:tr h="448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CIFAR-10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(32x32x3)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50000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681937"/>
                  </a:ext>
                </a:extLst>
              </a:tr>
              <a:tr h="4485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Small-ImageNet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(37x37)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90000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10000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50623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l="52203" t="28925" r="15655" b="42244"/>
          <a:stretch/>
        </p:blipFill>
        <p:spPr>
          <a:xfrm>
            <a:off x="7876989" y="2334539"/>
            <a:ext cx="3418542" cy="166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889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 smtClean="0"/>
              <a:t>실험 환경 설정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7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103673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578" y="102744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실험 환경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50" name="Picture 2" descr="neural network n hidden layer에 대한 이미지 검색결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25"/>
          <a:stretch/>
        </p:blipFill>
        <p:spPr bwMode="auto">
          <a:xfrm>
            <a:off x="2837713" y="1838464"/>
            <a:ext cx="6451202" cy="2866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오른쪽 중괄호 83"/>
          <p:cNvSpPr/>
          <p:nvPr/>
        </p:nvSpPr>
        <p:spPr>
          <a:xfrm rot="16200000">
            <a:off x="5798672" y="227805"/>
            <a:ext cx="233083" cy="2764119"/>
          </a:xfrm>
          <a:prstGeom prst="rightBrace">
            <a:avLst>
              <a:gd name="adj1" fmla="val 90384"/>
              <a:gd name="adj2" fmla="val 508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오른쪽 중괄호 85"/>
          <p:cNvSpPr/>
          <p:nvPr/>
        </p:nvSpPr>
        <p:spPr>
          <a:xfrm rot="10800000">
            <a:off x="2768981" y="2055910"/>
            <a:ext cx="233083" cy="2531951"/>
          </a:xfrm>
          <a:prstGeom prst="rightBrace">
            <a:avLst>
              <a:gd name="adj1" fmla="val 90384"/>
              <a:gd name="adj2" fmla="val 5086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TextBox 84"/>
          <p:cNvSpPr txBox="1"/>
          <p:nvPr/>
        </p:nvSpPr>
        <p:spPr>
          <a:xfrm>
            <a:off x="1266607" y="376990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input</a:t>
            </a:r>
            <a:endParaRPr lang="ko-KR" altLang="en-US" dirty="0"/>
          </a:p>
        </p:txBody>
      </p:sp>
      <p:sp>
        <p:nvSpPr>
          <p:cNvPr id="88" name="오른쪽 화살표 87"/>
          <p:cNvSpPr/>
          <p:nvPr/>
        </p:nvSpPr>
        <p:spPr>
          <a:xfrm>
            <a:off x="2060218" y="3797420"/>
            <a:ext cx="715716" cy="341814"/>
          </a:xfrm>
          <a:prstGeom prst="rightArrow">
            <a:avLst>
              <a:gd name="adj1" fmla="val 50000"/>
              <a:gd name="adj2" fmla="val 6282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dirty="0"/>
          </a:p>
        </p:txBody>
      </p:sp>
      <p:sp>
        <p:nvSpPr>
          <p:cNvPr id="89" name="TextBox 88"/>
          <p:cNvSpPr txBox="1"/>
          <p:nvPr/>
        </p:nvSpPr>
        <p:spPr>
          <a:xfrm>
            <a:off x="5185222" y="1156872"/>
            <a:ext cx="15382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</a:t>
            </a:r>
            <a:r>
              <a:rPr lang="ko-KR" altLang="en-US" sz="1400" dirty="0" smtClean="0"/>
              <a:t>개 </a:t>
            </a:r>
            <a:r>
              <a:rPr lang="en-US" altLang="ko-KR" sz="1400" dirty="0" smtClean="0"/>
              <a:t>hidden layer</a:t>
            </a:r>
            <a:endParaRPr lang="ko-KR" altLang="en-US" sz="1400" dirty="0"/>
          </a:p>
        </p:txBody>
      </p:sp>
      <p:sp>
        <p:nvSpPr>
          <p:cNvPr id="90" name="TextBox 89"/>
          <p:cNvSpPr txBox="1"/>
          <p:nvPr/>
        </p:nvSpPr>
        <p:spPr>
          <a:xfrm>
            <a:off x="1002150" y="3143259"/>
            <a:ext cx="17668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1000</a:t>
            </a:r>
            <a:r>
              <a:rPr lang="ko-KR" altLang="en-US" sz="1400" dirty="0" smtClean="0"/>
              <a:t>개 </a:t>
            </a:r>
            <a:r>
              <a:rPr lang="en-US" altLang="ko-KR" sz="1400" dirty="0" smtClean="0"/>
              <a:t>hidden unit</a:t>
            </a:r>
            <a:endParaRPr lang="ko-KR" altLang="en-US" sz="1400" dirty="0"/>
          </a:p>
        </p:txBody>
      </p:sp>
      <p:sp>
        <p:nvSpPr>
          <p:cNvPr id="91" name="TextBox 90"/>
          <p:cNvSpPr txBox="1"/>
          <p:nvPr/>
        </p:nvSpPr>
        <p:spPr>
          <a:xfrm>
            <a:off x="9288915" y="2794184"/>
            <a:ext cx="23804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 smtClean="0"/>
              <a:t>Softmax</a:t>
            </a:r>
            <a:r>
              <a:rPr lang="en-US" altLang="ko-KR" sz="1400" dirty="0" smtClean="0"/>
              <a:t> logistic regression</a:t>
            </a:r>
            <a:endParaRPr lang="ko-KR" alt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/>
              <p:cNvSpPr txBox="1"/>
              <p:nvPr/>
            </p:nvSpPr>
            <p:spPr>
              <a:xfrm>
                <a:off x="9243703" y="3046599"/>
                <a:ext cx="739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87" name="TextBox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3703" y="3046599"/>
                <a:ext cx="739305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/>
              <p:cNvSpPr txBox="1"/>
              <p:nvPr/>
            </p:nvSpPr>
            <p:spPr>
              <a:xfrm>
                <a:off x="9338973" y="5021496"/>
                <a:ext cx="14548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𝑙𝑜𝑔𝑃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93" name="TextBox 9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973" y="5021496"/>
                <a:ext cx="1454822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extBox 93"/>
          <p:cNvSpPr txBox="1"/>
          <p:nvPr/>
        </p:nvSpPr>
        <p:spPr>
          <a:xfrm>
            <a:off x="8736144" y="4659787"/>
            <a:ext cx="32221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Negative log-likelihood cost function</a:t>
            </a:r>
            <a:endParaRPr lang="ko-KR" altLang="en-US" sz="1400" dirty="0"/>
          </a:p>
        </p:txBody>
      </p:sp>
      <p:cxnSp>
        <p:nvCxnSpPr>
          <p:cNvPr id="95" name="구부러진 연결선 94"/>
          <p:cNvCxnSpPr>
            <a:stCxn id="87" idx="3"/>
          </p:cNvCxnSpPr>
          <p:nvPr/>
        </p:nvCxnSpPr>
        <p:spPr>
          <a:xfrm>
            <a:off x="9983008" y="3231265"/>
            <a:ext cx="527581" cy="1310853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971657" y="5166742"/>
            <a:ext cx="6366230" cy="697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크기 </a:t>
            </a:r>
            <a:r>
              <a:rPr lang="en-US" altLang="ko-KR" sz="1400" dirty="0"/>
              <a:t>10</a:t>
            </a:r>
            <a:r>
              <a:rPr lang="ko-KR" altLang="en-US" sz="1400" dirty="0"/>
              <a:t>의 </a:t>
            </a:r>
            <a:r>
              <a:rPr lang="en-US" altLang="ko-KR" sz="1400" dirty="0"/>
              <a:t>mini-batch</a:t>
            </a:r>
            <a:r>
              <a:rPr lang="ko-KR" altLang="en-US" sz="1400" dirty="0"/>
              <a:t>가 적용된 </a:t>
            </a:r>
            <a:r>
              <a:rPr lang="en-US" altLang="ko-KR" sz="1400" dirty="0" smtClean="0"/>
              <a:t>Stochastic back-propagation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/>
              <a:t>Learning rate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백만 번의 </a:t>
            </a:r>
            <a:r>
              <a:rPr lang="en-US" altLang="ko-KR" sz="1400" dirty="0" smtClean="0"/>
              <a:t>update</a:t>
            </a:r>
            <a:r>
              <a:rPr lang="ko-KR" altLang="en-US" sz="1400" dirty="0" smtClean="0"/>
              <a:t>후 </a:t>
            </a:r>
            <a:r>
              <a:rPr lang="en-US" altLang="ko-KR" sz="1400" dirty="0" smtClean="0"/>
              <a:t>validate set error</a:t>
            </a:r>
            <a:r>
              <a:rPr lang="ko-KR" altLang="en-US" sz="1400" dirty="0" smtClean="0"/>
              <a:t>에 기반하여 </a:t>
            </a:r>
            <a:r>
              <a:rPr lang="en-US" altLang="ko-KR" sz="1400" dirty="0" smtClean="0"/>
              <a:t>optimize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823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3. </a:t>
            </a:r>
            <a:r>
              <a:rPr lang="ko-KR" altLang="en-US" sz="2400" b="1" dirty="0"/>
              <a:t>실험 </a:t>
            </a:r>
            <a:r>
              <a:rPr lang="ko-KR" altLang="en-US" sz="2400" b="1" dirty="0" smtClean="0"/>
              <a:t>환경 설정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8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1103673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578" y="1027443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mtClean="0"/>
              <a:t>실험 환경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475578" y="1548426"/>
            <a:ext cx="6741526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Sigmoid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smtClean="0"/>
              <a:t>Hyperbolic tangent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altLang="ko-KR" sz="1400" dirty="0" err="1" smtClean="0"/>
              <a:t>SoftSign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각 모델의 </a:t>
            </a:r>
            <a:r>
              <a:rPr lang="en-US" altLang="ko-KR" sz="1400" dirty="0" smtClean="0"/>
              <a:t>activation function</a:t>
            </a:r>
            <a:r>
              <a:rPr lang="ko-KR" altLang="en-US" sz="1400" dirty="0" smtClean="0"/>
              <a:t>으로 각각 위 </a:t>
            </a:r>
            <a:r>
              <a:rPr lang="en-US" altLang="ko-KR" sz="1400" dirty="0" smtClean="0"/>
              <a:t>3</a:t>
            </a:r>
            <a:r>
              <a:rPr lang="ko-KR" altLang="en-US" sz="1400" dirty="0" smtClean="0"/>
              <a:t>개의 </a:t>
            </a:r>
            <a:r>
              <a:rPr lang="en-US" altLang="ko-KR" sz="1400" dirty="0" smtClean="0"/>
              <a:t>activation</a:t>
            </a:r>
            <a:r>
              <a:rPr lang="ko-KR" altLang="en-US" sz="1400" dirty="0" smtClean="0"/>
              <a:t>을 사용함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 smtClean="0"/>
              <a:t>각 모델의 </a:t>
            </a:r>
            <a:r>
              <a:rPr lang="en-US" altLang="ko-KR" sz="1400" dirty="0" smtClean="0"/>
              <a:t>best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Hyper parameter(learning rate, depth)</a:t>
            </a:r>
            <a:r>
              <a:rPr lang="ko-KR" altLang="en-US" sz="1400" dirty="0" smtClean="0"/>
              <a:t>를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선정하여 사용하였으며</a:t>
            </a:r>
            <a:r>
              <a:rPr lang="en-US" altLang="ko-KR" sz="1400" dirty="0" smtClean="0"/>
              <a:t>, </a:t>
            </a:r>
            <a:br>
              <a:rPr lang="en-US" altLang="ko-KR" sz="1400" dirty="0" smtClean="0"/>
            </a:br>
            <a:r>
              <a:rPr lang="en-US" altLang="ko-KR" sz="1400" dirty="0" smtClean="0"/>
              <a:t>best depth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sigmoid</a:t>
            </a:r>
            <a:r>
              <a:rPr lang="ko-KR" altLang="en-US" sz="1400" dirty="0" smtClean="0"/>
              <a:t>의 경우 </a:t>
            </a:r>
            <a:r>
              <a:rPr lang="en-US" altLang="ko-KR" sz="1400" dirty="0" smtClean="0"/>
              <a:t>4, </a:t>
            </a:r>
            <a:r>
              <a:rPr lang="ko-KR" altLang="en-US" sz="1400" dirty="0" smtClean="0"/>
              <a:t>나머지는 </a:t>
            </a:r>
            <a:r>
              <a:rPr lang="en-US" altLang="ko-KR" sz="1400" dirty="0" smtClean="0"/>
              <a:t>5</a:t>
            </a:r>
            <a:r>
              <a:rPr lang="ko-KR" altLang="en-US" sz="1400" dirty="0" smtClean="0"/>
              <a:t>로 선택됨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weight initializer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Uniform Distribution</a:t>
            </a:r>
            <a:r>
              <a:rPr lang="ko-KR" altLang="en-US" sz="1400" dirty="0" smtClean="0"/>
              <a:t>에 기반하여 설정함</a:t>
            </a:r>
            <a:endParaRPr lang="en-US" altLang="ko-KR" sz="1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직사각형 1"/>
              <p:cNvSpPr/>
              <p:nvPr/>
            </p:nvSpPr>
            <p:spPr>
              <a:xfrm>
                <a:off x="4974992" y="4835906"/>
                <a:ext cx="2168991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altLang="ko-KR" i="1" dirty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ko-KR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  <m:r>
                            <a:rPr lang="en-US" altLang="ko-KR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altLang="ko-KR" i="1" dirty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rad>
                            </m:den>
                          </m:f>
                        </m:e>
                      </m:d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" name="직사각형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992" y="4835906"/>
                <a:ext cx="2168991" cy="7087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직사각형 2"/>
              <p:cNvSpPr/>
              <p:nvPr/>
            </p:nvSpPr>
            <p:spPr>
              <a:xfrm>
                <a:off x="4071014" y="5727189"/>
                <a:ext cx="3976946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ko-KR" sz="1200" b="0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ko-KR" altLang="en-US" sz="1200" dirty="0" smtClean="0"/>
                  <a:t>은 이전 </a:t>
                </a:r>
                <a:r>
                  <a:rPr lang="en-US" altLang="ko-KR" sz="1200" dirty="0" smtClean="0"/>
                  <a:t>layer</a:t>
                </a:r>
                <a:r>
                  <a:rPr lang="ko-KR" altLang="en-US" sz="1200" dirty="0" smtClean="0"/>
                  <a:t>의 크기</a:t>
                </a:r>
                <a:r>
                  <a:rPr lang="en-US" altLang="ko-KR" sz="1200" dirty="0" smtClean="0"/>
                  <a:t>, </a:t>
                </a:r>
                <a:r>
                  <a:rPr lang="ko-KR" altLang="en-US" sz="1200" dirty="0" smtClean="0"/>
                  <a:t>즉 현재 </a:t>
                </a:r>
                <a:r>
                  <a:rPr lang="en-US" altLang="ko-KR" sz="1200" dirty="0" smtClean="0"/>
                  <a:t>layer</a:t>
                </a:r>
                <a:r>
                  <a:rPr lang="ko-KR" altLang="en-US" sz="1200" dirty="0" smtClean="0"/>
                  <a:t>의 입력 </a:t>
                </a:r>
                <a:r>
                  <a:rPr lang="en-US" altLang="ko-KR" sz="1200" dirty="0" smtClean="0"/>
                  <a:t>dimension</a:t>
                </a:r>
                <a:endParaRPr lang="ko-KR" altLang="en-US" sz="1200" dirty="0"/>
              </a:p>
            </p:txBody>
          </p:sp>
        </mc:Choice>
        <mc:Fallback xmlns="">
          <p:sp>
            <p:nvSpPr>
              <p:cNvPr id="3" name="직사각형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1014" y="5727189"/>
                <a:ext cx="3976946" cy="276999"/>
              </a:xfrm>
              <a:prstGeom prst="rect">
                <a:avLst/>
              </a:prstGeom>
              <a:blipFill>
                <a:blip r:embed="rId3"/>
                <a:stretch>
                  <a:fillRect t="-2174" b="-1304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4953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425897" y="320370"/>
            <a:ext cx="9518650" cy="4453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400" b="1" dirty="0" smtClean="0"/>
              <a:t>4. Activation Function</a:t>
            </a:r>
            <a:r>
              <a:rPr lang="ko-KR" altLang="en-US" sz="2400" b="1" dirty="0" smtClean="0"/>
              <a:t>과 </a:t>
            </a:r>
            <a:r>
              <a:rPr lang="en-US" altLang="ko-KR" sz="2400" b="1" dirty="0" smtClean="0"/>
              <a:t>Saturation</a:t>
            </a:r>
            <a:endParaRPr lang="ko-KR" altLang="en-US" sz="2400" b="1" dirty="0"/>
          </a:p>
        </p:txBody>
      </p:sp>
      <p:cxnSp>
        <p:nvCxnSpPr>
          <p:cNvPr id="9" name="직선 연결선 8"/>
          <p:cNvCxnSpPr/>
          <p:nvPr/>
        </p:nvCxnSpPr>
        <p:spPr>
          <a:xfrm>
            <a:off x="168321" y="760865"/>
            <a:ext cx="11789987" cy="4875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11499849" y="6446837"/>
            <a:ext cx="590551" cy="365125"/>
          </a:xfrm>
        </p:spPr>
        <p:txBody>
          <a:bodyPr/>
          <a:lstStyle/>
          <a:p>
            <a:r>
              <a:rPr lang="en-US" altLang="ko-KR" dirty="0" smtClean="0"/>
              <a:t>9</a:t>
            </a:r>
            <a:r>
              <a:rPr lang="en-US" altLang="ko-KR" dirty="0"/>
              <a:t>/30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889001" y="5018262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5578" y="4942032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Saturation</a:t>
            </a:r>
            <a:r>
              <a:rPr lang="ko-KR" altLang="en-US" sz="2000" b="1" dirty="0" smtClean="0"/>
              <a:t>이란</a:t>
            </a:r>
            <a:r>
              <a:rPr lang="en-US" altLang="ko-KR" sz="2000" b="1" dirty="0" smtClean="0"/>
              <a:t>?</a:t>
            </a:r>
            <a:endParaRPr lang="ko-KR" altLang="en-US" sz="2000" b="1" dirty="0"/>
          </a:p>
        </p:txBody>
      </p:sp>
      <p:cxnSp>
        <p:nvCxnSpPr>
          <p:cNvPr id="23" name="직선 연결선 22"/>
          <p:cNvCxnSpPr/>
          <p:nvPr/>
        </p:nvCxnSpPr>
        <p:spPr>
          <a:xfrm>
            <a:off x="50800" y="6629400"/>
            <a:ext cx="11483975" cy="0"/>
          </a:xfrm>
          <a:prstGeom prst="line">
            <a:avLst/>
          </a:prstGeom>
          <a:ln w="28575">
            <a:solidFill>
              <a:schemeClr val="bg2">
                <a:lumMod val="50000"/>
                <a:alpha val="8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99" name="TextBox 98"/>
          <p:cNvSpPr txBox="1"/>
          <p:nvPr/>
        </p:nvSpPr>
        <p:spPr>
          <a:xfrm>
            <a:off x="1475578" y="5463015"/>
            <a:ext cx="816313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/>
              <a:t>Weight parameter</a:t>
            </a:r>
            <a:r>
              <a:rPr lang="ko-KR" altLang="en-US" sz="1400" dirty="0" smtClean="0"/>
              <a:t>의 미분 값이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되거나</a:t>
            </a:r>
            <a:r>
              <a:rPr lang="en-US" altLang="ko-KR" sz="1400" dirty="0" smtClean="0"/>
              <a:t>, activation value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</a:t>
            </a:r>
            <a:r>
              <a:rPr lang="ko-KR" altLang="en-US" sz="1400" dirty="0" smtClean="0"/>
              <a:t>이 되어 학습이 안되는 상태를 의미</a:t>
            </a:r>
            <a:endParaRPr lang="en-US" altLang="ko-KR" sz="1400" dirty="0" smtClean="0"/>
          </a:p>
        </p:txBody>
      </p:sp>
      <p:sp>
        <p:nvSpPr>
          <p:cNvPr id="12" name="직사각형 11"/>
          <p:cNvSpPr/>
          <p:nvPr/>
        </p:nvSpPr>
        <p:spPr>
          <a:xfrm>
            <a:off x="889001" y="1103106"/>
            <a:ext cx="247650" cy="247650"/>
          </a:xfrm>
          <a:prstGeom prst="rect">
            <a:avLst/>
          </a:prstGeom>
          <a:solidFill>
            <a:srgbClr val="B0B7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475578" y="1026876"/>
            <a:ext cx="2557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/>
              <a:t>Activation Function</a:t>
            </a:r>
            <a:endParaRPr lang="ko-KR" altLang="en-US" sz="2000" b="1" dirty="0"/>
          </a:p>
        </p:txBody>
      </p:sp>
      <p:pic>
        <p:nvPicPr>
          <p:cNvPr id="4098" name="Picture 2" descr="https://nn.readthedocs.io/en/rtd/image/softsig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564" y="1642942"/>
            <a:ext cx="2870576" cy="215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270530" y="3942878"/>
                <a:ext cx="2529603" cy="603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𝑠𝑜𝑓𝑡𝑠𝑖𝑔𝑛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0530" y="3942878"/>
                <a:ext cx="2529603" cy="6038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0" name="Picture 4" descr="https://nn.readthedocs.io/en/rtd/image/tanh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1006" y="1646929"/>
            <a:ext cx="2864616" cy="214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nn.readthedocs.io/en/rtd/image/sigmoi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3" y="1643479"/>
            <a:ext cx="2866281" cy="214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831198" y="3942878"/>
                <a:ext cx="2308068" cy="6301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𝑡𝑎𝑛h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198" y="3942878"/>
                <a:ext cx="2308068" cy="630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91866" y="3942878"/>
                <a:ext cx="2560188" cy="6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𝑠𝑖𝑔𝑚𝑜𝑖𝑑</m:t>
                      </m:r>
                      <m:d>
                        <m:dPr>
                          <m:ctrlP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ko-KR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1866" y="3942878"/>
                <a:ext cx="2560188" cy="6173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68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3524</TotalTime>
  <Words>1554</Words>
  <Application>Microsoft Office PowerPoint</Application>
  <PresentationFormat>와이드스크린</PresentationFormat>
  <Paragraphs>291</Paragraphs>
  <Slides>30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굴림체</vt:lpstr>
      <vt:lpstr>맑은 고딕</vt:lpstr>
      <vt:lpstr>Arial</vt:lpstr>
      <vt:lpstr>Cambria Math</vt:lpstr>
      <vt:lpstr>Office 테마</vt:lpstr>
      <vt:lpstr>Understanding the difficulty of training deep feed forward neural network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스마트훈련을 위한 테스트베드 설계 및 구현</dc:title>
  <dc:creator>Windows 사용자</dc:creator>
  <cp:lastModifiedBy>Windows 사용자</cp:lastModifiedBy>
  <cp:revision>147</cp:revision>
  <dcterms:created xsi:type="dcterms:W3CDTF">2017-08-31T07:21:26Z</dcterms:created>
  <dcterms:modified xsi:type="dcterms:W3CDTF">2017-10-31T02:18:23Z</dcterms:modified>
</cp:coreProperties>
</file>